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82" r:id="rId5"/>
  </p:sldMasterIdLst>
  <p:notesMasterIdLst>
    <p:notesMasterId r:id="rId32"/>
  </p:notesMasterIdLst>
  <p:sldIdLst>
    <p:sldId id="282" r:id="rId6"/>
    <p:sldId id="302" r:id="rId7"/>
    <p:sldId id="297" r:id="rId8"/>
    <p:sldId id="289" r:id="rId9"/>
    <p:sldId id="277" r:id="rId10"/>
    <p:sldId id="304" r:id="rId11"/>
    <p:sldId id="314" r:id="rId12"/>
    <p:sldId id="308" r:id="rId13"/>
    <p:sldId id="287" r:id="rId14"/>
    <p:sldId id="285" r:id="rId15"/>
    <p:sldId id="258" r:id="rId16"/>
    <p:sldId id="309" r:id="rId17"/>
    <p:sldId id="310" r:id="rId18"/>
    <p:sldId id="264" r:id="rId19"/>
    <p:sldId id="281" r:id="rId20"/>
    <p:sldId id="294" r:id="rId21"/>
    <p:sldId id="290" r:id="rId22"/>
    <p:sldId id="267" r:id="rId23"/>
    <p:sldId id="306" r:id="rId24"/>
    <p:sldId id="257" r:id="rId25"/>
    <p:sldId id="311" r:id="rId26"/>
    <p:sldId id="312" r:id="rId27"/>
    <p:sldId id="313" r:id="rId28"/>
    <p:sldId id="286" r:id="rId29"/>
    <p:sldId id="295"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06E"/>
    <a:srgbClr val="CA929B"/>
    <a:srgbClr val="0D3047"/>
    <a:srgbClr val="0B2B41"/>
    <a:srgbClr val="114263"/>
    <a:srgbClr val="401918"/>
    <a:srgbClr val="731F1C"/>
    <a:srgbClr val="AB678E"/>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03" autoAdjust="0"/>
  </p:normalViewPr>
  <p:slideViewPr>
    <p:cSldViewPr snapToGrid="0">
      <p:cViewPr varScale="1">
        <p:scale>
          <a:sx n="71" d="100"/>
          <a:sy n="71" d="100"/>
        </p:scale>
        <p:origin x="54" y="66"/>
      </p:cViewPr>
      <p:guideLst>
        <p:guide orient="horz" pos="2160"/>
        <p:guide pos="3864"/>
        <p:guide pos="408"/>
        <p:guide orient="horz" pos="432"/>
        <p:guide pos="72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324B-EBC1-46B0-AA39-A59A4BBAACB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D3F84B41-5010-4B61-99D5-910F05A7CEA8}">
      <dgm:prSet custT="1"/>
      <dgm:spPr/>
      <dgm:t>
        <a:bodyPr/>
        <a:lstStyle/>
        <a:p>
          <a:pPr>
            <a:lnSpc>
              <a:spcPct val="100000"/>
            </a:lnSpc>
          </a:pPr>
          <a:r>
            <a:rPr lang="en-US" sz="2000" dirty="0"/>
            <a:t>Gamification uses game-based mechanics, and game thinking to engage people, motivate action, promote learning, and solve problems.</a:t>
          </a:r>
        </a:p>
      </dgm:t>
    </dgm:pt>
    <dgm:pt modelId="{1BA1A7DB-8E7B-4610-8FBB-8CC1F810ADD1}" type="parTrans" cxnId="{B1F9F57B-FD51-4E4D-8918-3690BF8850EB}">
      <dgm:prSet/>
      <dgm:spPr/>
      <dgm:t>
        <a:bodyPr/>
        <a:lstStyle/>
        <a:p>
          <a:endParaRPr lang="en-US"/>
        </a:p>
      </dgm:t>
    </dgm:pt>
    <dgm:pt modelId="{C606BFA3-4243-4B08-92AB-08924314FC1B}" type="sibTrans" cxnId="{B1F9F57B-FD51-4E4D-8918-3690BF8850EB}">
      <dgm:prSet/>
      <dgm:spPr/>
      <dgm:t>
        <a:bodyPr/>
        <a:lstStyle/>
        <a:p>
          <a:endParaRPr lang="en-US"/>
        </a:p>
      </dgm:t>
    </dgm:pt>
    <dgm:pt modelId="{FAB37847-33A4-4C8B-8157-2092FCD9B319}">
      <dgm:prSet custT="1"/>
      <dgm:spPr/>
      <dgm:t>
        <a:bodyPr/>
        <a:lstStyle/>
        <a:p>
          <a:pPr>
            <a:lnSpc>
              <a:spcPct val="100000"/>
            </a:lnSpc>
          </a:pPr>
          <a:r>
            <a:rPr lang="en-US" sz="2000" dirty="0"/>
            <a:t>Gamification can be applied to industries such as retail to computer services to education  (Zichermann, 2018).</a:t>
          </a:r>
        </a:p>
      </dgm:t>
    </dgm:pt>
    <dgm:pt modelId="{3A2DFA66-3DE1-4394-91BB-59F6C4553AC7}" type="parTrans" cxnId="{385A92B2-29C0-4BAE-8F1F-22143E138068}">
      <dgm:prSet/>
      <dgm:spPr/>
      <dgm:t>
        <a:bodyPr/>
        <a:lstStyle/>
        <a:p>
          <a:endParaRPr lang="en-US"/>
        </a:p>
      </dgm:t>
    </dgm:pt>
    <dgm:pt modelId="{7A7590F6-815C-4D20-A534-220E29E6A9C9}" type="sibTrans" cxnId="{385A92B2-29C0-4BAE-8F1F-22143E138068}">
      <dgm:prSet/>
      <dgm:spPr/>
      <dgm:t>
        <a:bodyPr/>
        <a:lstStyle/>
        <a:p>
          <a:endParaRPr lang="en-US"/>
        </a:p>
      </dgm:t>
    </dgm:pt>
    <dgm:pt modelId="{030DCC60-A79F-4F07-8B16-9D6E91BF0EFE}">
      <dgm:prSet custT="1"/>
      <dgm:spPr/>
      <dgm:t>
        <a:bodyPr/>
        <a:lstStyle/>
        <a:p>
          <a:pPr>
            <a:lnSpc>
              <a:spcPct val="100000"/>
            </a:lnSpc>
          </a:pPr>
          <a:r>
            <a:rPr lang="en-US" sz="2000" dirty="0"/>
            <a:t>Educators, are responsible to take a leadership position in the gamification of learning and instruction (Kapp, 2012).</a:t>
          </a:r>
        </a:p>
      </dgm:t>
    </dgm:pt>
    <dgm:pt modelId="{6249D630-0851-481F-8797-3E8B10B9EDF6}" type="parTrans" cxnId="{FAD41BC2-8168-4B2B-8D1B-B12A1015EA6D}">
      <dgm:prSet/>
      <dgm:spPr/>
      <dgm:t>
        <a:bodyPr/>
        <a:lstStyle/>
        <a:p>
          <a:endParaRPr lang="en-US"/>
        </a:p>
      </dgm:t>
    </dgm:pt>
    <dgm:pt modelId="{8EA56F7C-7671-49ED-8FA5-8606AB26390F}" type="sibTrans" cxnId="{FAD41BC2-8168-4B2B-8D1B-B12A1015EA6D}">
      <dgm:prSet/>
      <dgm:spPr/>
      <dgm:t>
        <a:bodyPr/>
        <a:lstStyle/>
        <a:p>
          <a:endParaRPr lang="en-US"/>
        </a:p>
      </dgm:t>
    </dgm:pt>
    <dgm:pt modelId="{91FDE4AB-33A4-43E3-AE4A-E9478C00F377}">
      <dgm:prSet/>
      <dgm:spPr/>
      <dgm:t>
        <a:bodyPr/>
        <a:lstStyle/>
        <a:p>
          <a:pPr>
            <a:lnSpc>
              <a:spcPct val="100000"/>
            </a:lnSpc>
          </a:pPr>
          <a:r>
            <a:rPr lang="en-US" dirty="0"/>
            <a:t>Technical communicators are needed to add a layer of mediation to prevent ineffective written communication(Selwyn, 2005).</a:t>
          </a:r>
        </a:p>
      </dgm:t>
    </dgm:pt>
    <dgm:pt modelId="{120C2ECC-8C29-40DA-B6B8-7FB0AAE3F7F3}" type="parTrans" cxnId="{5A21B674-634A-4393-B41B-87D627D6214F}">
      <dgm:prSet/>
      <dgm:spPr/>
      <dgm:t>
        <a:bodyPr/>
        <a:lstStyle/>
        <a:p>
          <a:endParaRPr lang="en-US"/>
        </a:p>
      </dgm:t>
    </dgm:pt>
    <dgm:pt modelId="{F98290C7-CD64-4835-833E-DE2F4C990385}" type="sibTrans" cxnId="{5A21B674-634A-4393-B41B-87D627D6214F}">
      <dgm:prSet/>
      <dgm:spPr/>
      <dgm:t>
        <a:bodyPr/>
        <a:lstStyle/>
        <a:p>
          <a:endParaRPr lang="en-US"/>
        </a:p>
      </dgm:t>
    </dgm:pt>
    <dgm:pt modelId="{C1D8E692-5D83-4B47-A4D7-5DBBC46E5C4E}" type="pres">
      <dgm:prSet presAssocID="{9FCE324B-EBC1-46B0-AA39-A59A4BBAACBA}" presName="root" presStyleCnt="0">
        <dgm:presLayoutVars>
          <dgm:dir/>
          <dgm:resizeHandles val="exact"/>
        </dgm:presLayoutVars>
      </dgm:prSet>
      <dgm:spPr/>
    </dgm:pt>
    <dgm:pt modelId="{D7059786-C378-447C-BAB6-48AFAFB2B695}" type="pres">
      <dgm:prSet presAssocID="{D3F84B41-5010-4B61-99D5-910F05A7CEA8}" presName="compNode" presStyleCnt="0"/>
      <dgm:spPr/>
    </dgm:pt>
    <dgm:pt modelId="{62D56616-B6FA-4811-BF36-1C166C9CC37E}" type="pres">
      <dgm:prSet presAssocID="{D3F84B41-5010-4B61-99D5-910F05A7CEA8}" presName="bgRect" presStyleLbl="bgShp" presStyleIdx="0" presStyleCnt="4"/>
      <dgm:spPr/>
    </dgm:pt>
    <dgm:pt modelId="{826F9837-A4F2-4FB9-B95F-B3173C22C9E8}" type="pres">
      <dgm:prSet presAssocID="{D3F84B41-5010-4B61-99D5-910F05A7C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BC4FA71-0B6D-4D9D-8F59-412C4E2C08F4}" type="pres">
      <dgm:prSet presAssocID="{D3F84B41-5010-4B61-99D5-910F05A7CEA8}" presName="spaceRect" presStyleCnt="0"/>
      <dgm:spPr/>
    </dgm:pt>
    <dgm:pt modelId="{C97863E5-4C2E-4BBE-A750-AEACB679B3CC}" type="pres">
      <dgm:prSet presAssocID="{D3F84B41-5010-4B61-99D5-910F05A7CEA8}" presName="parTx" presStyleLbl="revTx" presStyleIdx="0" presStyleCnt="4">
        <dgm:presLayoutVars>
          <dgm:chMax val="0"/>
          <dgm:chPref val="0"/>
        </dgm:presLayoutVars>
      </dgm:prSet>
      <dgm:spPr/>
    </dgm:pt>
    <dgm:pt modelId="{45E4B11C-6C46-4E26-A519-C9B9B531BBE4}" type="pres">
      <dgm:prSet presAssocID="{C606BFA3-4243-4B08-92AB-08924314FC1B}" presName="sibTrans" presStyleCnt="0"/>
      <dgm:spPr/>
    </dgm:pt>
    <dgm:pt modelId="{D2FB5A09-9702-4BE3-8316-790558C3300E}" type="pres">
      <dgm:prSet presAssocID="{FAB37847-33A4-4C8B-8157-2092FCD9B319}" presName="compNode" presStyleCnt="0"/>
      <dgm:spPr/>
    </dgm:pt>
    <dgm:pt modelId="{FD3B6A09-D161-43BF-915C-82132979F7C4}" type="pres">
      <dgm:prSet presAssocID="{FAB37847-33A4-4C8B-8157-2092FCD9B319}" presName="bgRect" presStyleLbl="bgShp" presStyleIdx="1" presStyleCnt="4"/>
      <dgm:spPr/>
    </dgm:pt>
    <dgm:pt modelId="{229C967D-4F01-46E2-9667-3AEA640D479B}" type="pres">
      <dgm:prSet presAssocID="{FAB37847-33A4-4C8B-8157-2092FCD9B3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oud Computing"/>
        </a:ext>
      </dgm:extLst>
    </dgm:pt>
    <dgm:pt modelId="{A66B802A-B04C-47DC-B513-4DFA40598BD6}" type="pres">
      <dgm:prSet presAssocID="{FAB37847-33A4-4C8B-8157-2092FCD9B319}" presName="spaceRect" presStyleCnt="0"/>
      <dgm:spPr/>
    </dgm:pt>
    <dgm:pt modelId="{703EF5FF-1B22-4C83-B74A-BE3C30EE1CB8}" type="pres">
      <dgm:prSet presAssocID="{FAB37847-33A4-4C8B-8157-2092FCD9B319}" presName="parTx" presStyleLbl="revTx" presStyleIdx="1" presStyleCnt="4">
        <dgm:presLayoutVars>
          <dgm:chMax val="0"/>
          <dgm:chPref val="0"/>
        </dgm:presLayoutVars>
      </dgm:prSet>
      <dgm:spPr/>
    </dgm:pt>
    <dgm:pt modelId="{469A22BC-9352-4614-BAF3-B27B7A2DC5E6}" type="pres">
      <dgm:prSet presAssocID="{7A7590F6-815C-4D20-A534-220E29E6A9C9}" presName="sibTrans" presStyleCnt="0"/>
      <dgm:spPr/>
    </dgm:pt>
    <dgm:pt modelId="{683FE309-69D4-468E-99AE-79CBAC509481}" type="pres">
      <dgm:prSet presAssocID="{030DCC60-A79F-4F07-8B16-9D6E91BF0EFE}" presName="compNode" presStyleCnt="0"/>
      <dgm:spPr/>
    </dgm:pt>
    <dgm:pt modelId="{CCDBDCE0-1888-4E05-97A6-EAC4621A8838}" type="pres">
      <dgm:prSet presAssocID="{030DCC60-A79F-4F07-8B16-9D6E91BF0EFE}" presName="bgRect" presStyleLbl="bgShp" presStyleIdx="2" presStyleCnt="4"/>
      <dgm:spPr/>
    </dgm:pt>
    <dgm:pt modelId="{6198B4AB-1991-4750-A9F2-8DB838F7DEE1}" type="pres">
      <dgm:prSet presAssocID="{030DCC60-A79F-4F07-8B16-9D6E91BF0E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3354909-D736-47DC-9A7C-8D45C5019405}" type="pres">
      <dgm:prSet presAssocID="{030DCC60-A79F-4F07-8B16-9D6E91BF0EFE}" presName="spaceRect" presStyleCnt="0"/>
      <dgm:spPr/>
    </dgm:pt>
    <dgm:pt modelId="{C2E501D3-79E6-401F-B783-EC78611C3BC4}" type="pres">
      <dgm:prSet presAssocID="{030DCC60-A79F-4F07-8B16-9D6E91BF0EFE}" presName="parTx" presStyleLbl="revTx" presStyleIdx="2" presStyleCnt="4">
        <dgm:presLayoutVars>
          <dgm:chMax val="0"/>
          <dgm:chPref val="0"/>
        </dgm:presLayoutVars>
      </dgm:prSet>
      <dgm:spPr/>
    </dgm:pt>
    <dgm:pt modelId="{1C99F87C-14D4-4E83-9C88-8A6CE620710A}" type="pres">
      <dgm:prSet presAssocID="{8EA56F7C-7671-49ED-8FA5-8606AB26390F}" presName="sibTrans" presStyleCnt="0"/>
      <dgm:spPr/>
    </dgm:pt>
    <dgm:pt modelId="{6E88B3DC-930A-4686-AC77-5A8695B73790}" type="pres">
      <dgm:prSet presAssocID="{91FDE4AB-33A4-43E3-AE4A-E9478C00F377}" presName="compNode" presStyleCnt="0"/>
      <dgm:spPr/>
    </dgm:pt>
    <dgm:pt modelId="{D11DFBB2-3C8A-4758-A7F0-9FED2F1E9209}" type="pres">
      <dgm:prSet presAssocID="{91FDE4AB-33A4-43E3-AE4A-E9478C00F377}" presName="bgRect" presStyleLbl="bgShp" presStyleIdx="3" presStyleCnt="4"/>
      <dgm:spPr/>
    </dgm:pt>
    <dgm:pt modelId="{70BE19D3-82A3-46A1-963D-214FC223BE4D}" type="pres">
      <dgm:prSet presAssocID="{91FDE4AB-33A4-43E3-AE4A-E9478C00F3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0AA2A029-A911-4C12-9FB5-41DB8D4721BD}" type="pres">
      <dgm:prSet presAssocID="{91FDE4AB-33A4-43E3-AE4A-E9478C00F377}" presName="spaceRect" presStyleCnt="0"/>
      <dgm:spPr/>
    </dgm:pt>
    <dgm:pt modelId="{3CEC6E50-FB55-4C11-8749-8D509C6E3C0C}" type="pres">
      <dgm:prSet presAssocID="{91FDE4AB-33A4-43E3-AE4A-E9478C00F377}" presName="parTx" presStyleLbl="revTx" presStyleIdx="3" presStyleCnt="4">
        <dgm:presLayoutVars>
          <dgm:chMax val="0"/>
          <dgm:chPref val="0"/>
        </dgm:presLayoutVars>
      </dgm:prSet>
      <dgm:spPr/>
    </dgm:pt>
  </dgm:ptLst>
  <dgm:cxnLst>
    <dgm:cxn modelId="{5EBA3116-7B81-4331-8CA5-F654BADA618C}" type="presOf" srcId="{91FDE4AB-33A4-43E3-AE4A-E9478C00F377}" destId="{3CEC6E50-FB55-4C11-8749-8D509C6E3C0C}" srcOrd="0" destOrd="0" presId="urn:microsoft.com/office/officeart/2018/2/layout/IconVerticalSolidList"/>
    <dgm:cxn modelId="{F5FEDC16-8569-4FD3-860F-5F6E9104A417}" type="presOf" srcId="{030DCC60-A79F-4F07-8B16-9D6E91BF0EFE}" destId="{C2E501D3-79E6-401F-B783-EC78611C3BC4}" srcOrd="0" destOrd="0" presId="urn:microsoft.com/office/officeart/2018/2/layout/IconVerticalSolidList"/>
    <dgm:cxn modelId="{5A21B674-634A-4393-B41B-87D627D6214F}" srcId="{9FCE324B-EBC1-46B0-AA39-A59A4BBAACBA}" destId="{91FDE4AB-33A4-43E3-AE4A-E9478C00F377}" srcOrd="3" destOrd="0" parTransId="{120C2ECC-8C29-40DA-B6B8-7FB0AAE3F7F3}" sibTransId="{F98290C7-CD64-4835-833E-DE2F4C990385}"/>
    <dgm:cxn modelId="{B1F9F57B-FD51-4E4D-8918-3690BF8850EB}" srcId="{9FCE324B-EBC1-46B0-AA39-A59A4BBAACBA}" destId="{D3F84B41-5010-4B61-99D5-910F05A7CEA8}" srcOrd="0" destOrd="0" parTransId="{1BA1A7DB-8E7B-4610-8FBB-8CC1F810ADD1}" sibTransId="{C606BFA3-4243-4B08-92AB-08924314FC1B}"/>
    <dgm:cxn modelId="{F4461880-C64B-4D9C-A05A-36CBA7D05530}" type="presOf" srcId="{D3F84B41-5010-4B61-99D5-910F05A7CEA8}" destId="{C97863E5-4C2E-4BBE-A750-AEACB679B3CC}" srcOrd="0" destOrd="0" presId="urn:microsoft.com/office/officeart/2018/2/layout/IconVerticalSolidList"/>
    <dgm:cxn modelId="{42A43AB0-E0F7-4380-BD3E-BAD2AABBAACD}" type="presOf" srcId="{FAB37847-33A4-4C8B-8157-2092FCD9B319}" destId="{703EF5FF-1B22-4C83-B74A-BE3C30EE1CB8}" srcOrd="0" destOrd="0" presId="urn:microsoft.com/office/officeart/2018/2/layout/IconVerticalSolidList"/>
    <dgm:cxn modelId="{385A92B2-29C0-4BAE-8F1F-22143E138068}" srcId="{9FCE324B-EBC1-46B0-AA39-A59A4BBAACBA}" destId="{FAB37847-33A4-4C8B-8157-2092FCD9B319}" srcOrd="1" destOrd="0" parTransId="{3A2DFA66-3DE1-4394-91BB-59F6C4553AC7}" sibTransId="{7A7590F6-815C-4D20-A534-220E29E6A9C9}"/>
    <dgm:cxn modelId="{AA0542C1-5542-493D-9FCD-191C0F04B64D}" type="presOf" srcId="{9FCE324B-EBC1-46B0-AA39-A59A4BBAACBA}" destId="{C1D8E692-5D83-4B47-A4D7-5DBBC46E5C4E}" srcOrd="0" destOrd="0" presId="urn:microsoft.com/office/officeart/2018/2/layout/IconVerticalSolidList"/>
    <dgm:cxn modelId="{FAD41BC2-8168-4B2B-8D1B-B12A1015EA6D}" srcId="{9FCE324B-EBC1-46B0-AA39-A59A4BBAACBA}" destId="{030DCC60-A79F-4F07-8B16-9D6E91BF0EFE}" srcOrd="2" destOrd="0" parTransId="{6249D630-0851-481F-8797-3E8B10B9EDF6}" sibTransId="{8EA56F7C-7671-49ED-8FA5-8606AB26390F}"/>
    <dgm:cxn modelId="{EEF6D5B2-FD72-4163-834D-DE9C0678FDE7}" type="presParOf" srcId="{C1D8E692-5D83-4B47-A4D7-5DBBC46E5C4E}" destId="{D7059786-C378-447C-BAB6-48AFAFB2B695}" srcOrd="0" destOrd="0" presId="urn:microsoft.com/office/officeart/2018/2/layout/IconVerticalSolidList"/>
    <dgm:cxn modelId="{5042BA09-D67B-4ED4-AE4D-0A1B4F7AC5CD}" type="presParOf" srcId="{D7059786-C378-447C-BAB6-48AFAFB2B695}" destId="{62D56616-B6FA-4811-BF36-1C166C9CC37E}" srcOrd="0" destOrd="0" presId="urn:microsoft.com/office/officeart/2018/2/layout/IconVerticalSolidList"/>
    <dgm:cxn modelId="{C1A5D34B-ED5A-4611-96B4-D860E9F94D56}" type="presParOf" srcId="{D7059786-C378-447C-BAB6-48AFAFB2B695}" destId="{826F9837-A4F2-4FB9-B95F-B3173C22C9E8}" srcOrd="1" destOrd="0" presId="urn:microsoft.com/office/officeart/2018/2/layout/IconVerticalSolidList"/>
    <dgm:cxn modelId="{E193C04C-1C5B-408D-A528-E7C4AED6F4AA}" type="presParOf" srcId="{D7059786-C378-447C-BAB6-48AFAFB2B695}" destId="{5BC4FA71-0B6D-4D9D-8F59-412C4E2C08F4}" srcOrd="2" destOrd="0" presId="urn:microsoft.com/office/officeart/2018/2/layout/IconVerticalSolidList"/>
    <dgm:cxn modelId="{AC19AE5B-AA94-4F34-BF63-1681831949A4}" type="presParOf" srcId="{D7059786-C378-447C-BAB6-48AFAFB2B695}" destId="{C97863E5-4C2E-4BBE-A750-AEACB679B3CC}" srcOrd="3" destOrd="0" presId="urn:microsoft.com/office/officeart/2018/2/layout/IconVerticalSolidList"/>
    <dgm:cxn modelId="{84F3CC49-0F57-47A6-AEBF-0F54CB7B124B}" type="presParOf" srcId="{C1D8E692-5D83-4B47-A4D7-5DBBC46E5C4E}" destId="{45E4B11C-6C46-4E26-A519-C9B9B531BBE4}" srcOrd="1" destOrd="0" presId="urn:microsoft.com/office/officeart/2018/2/layout/IconVerticalSolidList"/>
    <dgm:cxn modelId="{504EC454-FA69-4B56-BD0D-E7BEB2647E5B}" type="presParOf" srcId="{C1D8E692-5D83-4B47-A4D7-5DBBC46E5C4E}" destId="{D2FB5A09-9702-4BE3-8316-790558C3300E}" srcOrd="2" destOrd="0" presId="urn:microsoft.com/office/officeart/2018/2/layout/IconVerticalSolidList"/>
    <dgm:cxn modelId="{17A15B5F-7C0A-4290-A41E-D432FA549363}" type="presParOf" srcId="{D2FB5A09-9702-4BE3-8316-790558C3300E}" destId="{FD3B6A09-D161-43BF-915C-82132979F7C4}" srcOrd="0" destOrd="0" presId="urn:microsoft.com/office/officeart/2018/2/layout/IconVerticalSolidList"/>
    <dgm:cxn modelId="{367E1469-4319-48C3-B399-A5E28DB7BC9A}" type="presParOf" srcId="{D2FB5A09-9702-4BE3-8316-790558C3300E}" destId="{229C967D-4F01-46E2-9667-3AEA640D479B}" srcOrd="1" destOrd="0" presId="urn:microsoft.com/office/officeart/2018/2/layout/IconVerticalSolidList"/>
    <dgm:cxn modelId="{584AB23D-A025-43F3-A811-7C5DCAD57502}" type="presParOf" srcId="{D2FB5A09-9702-4BE3-8316-790558C3300E}" destId="{A66B802A-B04C-47DC-B513-4DFA40598BD6}" srcOrd="2" destOrd="0" presId="urn:microsoft.com/office/officeart/2018/2/layout/IconVerticalSolidList"/>
    <dgm:cxn modelId="{2FDB023C-F84F-4A64-BCC1-C2A1CF9E11FD}" type="presParOf" srcId="{D2FB5A09-9702-4BE3-8316-790558C3300E}" destId="{703EF5FF-1B22-4C83-B74A-BE3C30EE1CB8}" srcOrd="3" destOrd="0" presId="urn:microsoft.com/office/officeart/2018/2/layout/IconVerticalSolidList"/>
    <dgm:cxn modelId="{26D1CDCD-BBC9-447F-910D-6BA19DF1036E}" type="presParOf" srcId="{C1D8E692-5D83-4B47-A4D7-5DBBC46E5C4E}" destId="{469A22BC-9352-4614-BAF3-B27B7A2DC5E6}" srcOrd="3" destOrd="0" presId="urn:microsoft.com/office/officeart/2018/2/layout/IconVerticalSolidList"/>
    <dgm:cxn modelId="{BE8E7349-F866-4845-A958-A403B1F545F5}" type="presParOf" srcId="{C1D8E692-5D83-4B47-A4D7-5DBBC46E5C4E}" destId="{683FE309-69D4-468E-99AE-79CBAC509481}" srcOrd="4" destOrd="0" presId="urn:microsoft.com/office/officeart/2018/2/layout/IconVerticalSolidList"/>
    <dgm:cxn modelId="{7A5BADDD-7478-4CCE-8E09-19AE3B7CD730}" type="presParOf" srcId="{683FE309-69D4-468E-99AE-79CBAC509481}" destId="{CCDBDCE0-1888-4E05-97A6-EAC4621A8838}" srcOrd="0" destOrd="0" presId="urn:microsoft.com/office/officeart/2018/2/layout/IconVerticalSolidList"/>
    <dgm:cxn modelId="{7018A08F-4BDB-4F0C-A1CD-5F6215741442}" type="presParOf" srcId="{683FE309-69D4-468E-99AE-79CBAC509481}" destId="{6198B4AB-1991-4750-A9F2-8DB838F7DEE1}" srcOrd="1" destOrd="0" presId="urn:microsoft.com/office/officeart/2018/2/layout/IconVerticalSolidList"/>
    <dgm:cxn modelId="{D53215E4-4A44-4752-86CA-07F5FA1C2ACA}" type="presParOf" srcId="{683FE309-69D4-468E-99AE-79CBAC509481}" destId="{13354909-D736-47DC-9A7C-8D45C5019405}" srcOrd="2" destOrd="0" presId="urn:microsoft.com/office/officeart/2018/2/layout/IconVerticalSolidList"/>
    <dgm:cxn modelId="{010834D0-D1A5-46DF-AA49-CDBD31575BE2}" type="presParOf" srcId="{683FE309-69D4-468E-99AE-79CBAC509481}" destId="{C2E501D3-79E6-401F-B783-EC78611C3BC4}" srcOrd="3" destOrd="0" presId="urn:microsoft.com/office/officeart/2018/2/layout/IconVerticalSolidList"/>
    <dgm:cxn modelId="{DBA292EB-1F81-49EE-AE23-DB63DD494B25}" type="presParOf" srcId="{C1D8E692-5D83-4B47-A4D7-5DBBC46E5C4E}" destId="{1C99F87C-14D4-4E83-9C88-8A6CE620710A}" srcOrd="5" destOrd="0" presId="urn:microsoft.com/office/officeart/2018/2/layout/IconVerticalSolidList"/>
    <dgm:cxn modelId="{6C761623-8B2F-4C56-8A07-B7C1121DED1C}" type="presParOf" srcId="{C1D8E692-5D83-4B47-A4D7-5DBBC46E5C4E}" destId="{6E88B3DC-930A-4686-AC77-5A8695B73790}" srcOrd="6" destOrd="0" presId="urn:microsoft.com/office/officeart/2018/2/layout/IconVerticalSolidList"/>
    <dgm:cxn modelId="{9E95C178-C7FA-4D6C-AD6E-399C68855446}" type="presParOf" srcId="{6E88B3DC-930A-4686-AC77-5A8695B73790}" destId="{D11DFBB2-3C8A-4758-A7F0-9FED2F1E9209}" srcOrd="0" destOrd="0" presId="urn:microsoft.com/office/officeart/2018/2/layout/IconVerticalSolidList"/>
    <dgm:cxn modelId="{E351AD27-5410-4DE6-8E35-6F96E293C43E}" type="presParOf" srcId="{6E88B3DC-930A-4686-AC77-5A8695B73790}" destId="{70BE19D3-82A3-46A1-963D-214FC223BE4D}" srcOrd="1" destOrd="0" presId="urn:microsoft.com/office/officeart/2018/2/layout/IconVerticalSolidList"/>
    <dgm:cxn modelId="{9E321E6B-495D-4713-B963-2BA1AF70E86E}" type="presParOf" srcId="{6E88B3DC-930A-4686-AC77-5A8695B73790}" destId="{0AA2A029-A911-4C12-9FB5-41DB8D4721BD}" srcOrd="2" destOrd="0" presId="urn:microsoft.com/office/officeart/2018/2/layout/IconVerticalSolidList"/>
    <dgm:cxn modelId="{ABF3A63C-4CB4-44DC-827D-2110AAFEBB45}" type="presParOf" srcId="{6E88B3DC-930A-4686-AC77-5A8695B73790}" destId="{3CEC6E50-FB55-4C11-8749-8D509C6E3C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56616-B6FA-4811-BF36-1C166C9CC37E}">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26F9837-A4F2-4FB9-B95F-B3173C22C9E8}">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7863E5-4C2E-4BBE-A750-AEACB679B3CC}">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Gamification uses game-based mechanics, and game thinking to engage people, motivate action, promote learning, and solve problems.</a:t>
          </a:r>
        </a:p>
      </dsp:txBody>
      <dsp:txXfrm>
        <a:off x="1429899" y="2442"/>
        <a:ext cx="5083704" cy="1238008"/>
      </dsp:txXfrm>
    </dsp:sp>
    <dsp:sp modelId="{FD3B6A09-D161-43BF-915C-82132979F7C4}">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29C967D-4F01-46E2-9667-3AEA640D479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03EF5FF-1B22-4C83-B74A-BE3C30EE1CB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Gamification can be applied to industries such as retail to computer services to education  (Zichermann, 2018).</a:t>
          </a:r>
        </a:p>
      </dsp:txBody>
      <dsp:txXfrm>
        <a:off x="1429899" y="1549953"/>
        <a:ext cx="5083704" cy="1238008"/>
      </dsp:txXfrm>
    </dsp:sp>
    <dsp:sp modelId="{CCDBDCE0-1888-4E05-97A6-EAC4621A8838}">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98B4AB-1991-4750-A9F2-8DB838F7DEE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E501D3-79E6-401F-B783-EC78611C3BC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Educators, are responsible to take a leadership position in the gamification of learning and instruction (Kapp, 2012).</a:t>
          </a:r>
        </a:p>
      </dsp:txBody>
      <dsp:txXfrm>
        <a:off x="1429899" y="3097464"/>
        <a:ext cx="5083704" cy="1238008"/>
      </dsp:txXfrm>
    </dsp:sp>
    <dsp:sp modelId="{D11DFBB2-3C8A-4758-A7F0-9FED2F1E9209}">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0BE19D3-82A3-46A1-963D-214FC223BE4D}">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EC6E50-FB55-4C11-8749-8D509C6E3C0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Technical communicators are needed to add a layer of mediation to prevent ineffective written communication(Selwyn, 2005).</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933D1-BBF4-40A4-B8FC-42E5D4BD2A1E}" type="datetimeFigureOut">
              <a:rPr lang="en-US" smtClean="0"/>
              <a:t>3/21/2019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01EE4-13FB-402A-A68E-5D97867B8F5A}" type="slidenum">
              <a:rPr lang="en-US" smtClean="0"/>
              <a:t>‹#›</a:t>
            </a:fld>
            <a:endParaRPr lang="en-US"/>
          </a:p>
        </p:txBody>
      </p:sp>
    </p:spTree>
    <p:extLst>
      <p:ext uri="{BB962C8B-B14F-4D97-AF65-F5344CB8AC3E}">
        <p14:creationId xmlns:p14="http://schemas.microsoft.com/office/powerpoint/2010/main" val="6405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dirty="0"/>
              <a:t>Insert Image</a:t>
            </a:r>
            <a:endParaRPr lang="en-GB"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dirty="0"/>
              <a:t>TITLE</a:t>
            </a:r>
            <a:endParaRPr lang="en-GB" dirty="0"/>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dirty="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a:t>Click to edit Master title style</a:t>
            </a:r>
            <a:endParaRPr lang="en-GB" dirty="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dirty="0"/>
              <a:t>Insert Image</a:t>
            </a:r>
            <a:endParaRPr lang="en-GB" dirty="0"/>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a:t>Click to edit Master title style</a:t>
            </a:r>
            <a:endParaRPr lang="en-GB" dirty="0"/>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GB" smtClean="0"/>
              <a:pPr algn="ctr"/>
              <a:t>‹#›</a:t>
            </a:fld>
            <a:endParaRPr lang="en-GB"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smtClean="0"/>
              <a:pPr algn="ctr"/>
              <a:t>‹#›</a:t>
            </a:fld>
            <a:endParaRPr lang="en-US"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dirty="0"/>
              <a:t>TITLE</a:t>
            </a:r>
            <a:endParaRPr lang="en-GB" dirty="0"/>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dirty="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dirty="0"/>
              <a:t>Icon</a:t>
            </a:r>
            <a:endParaRPr lang="en-GB" dirty="0"/>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dirty="0"/>
              <a:t>TITLE</a:t>
            </a:r>
            <a:endParaRPr lang="en-GB" dirty="0"/>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dirty="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dirty="0"/>
              <a:t>TITLE</a:t>
            </a:r>
            <a:endParaRPr lang="en-GB" dirty="0"/>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dirty="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a:t>Click to edit Master title style</a:t>
            </a:r>
            <a:endParaRPr lang="en-GB" dirty="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a:t>Click to edit Master title style</a:t>
            </a:r>
            <a:endParaRPr lang="en-GB" dirty="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a:t>Click to edit Master title style</a:t>
            </a:r>
            <a:endParaRPr lang="en-GB" dirty="0"/>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dirty="0"/>
              <a:t>Insert Image</a:t>
            </a:r>
            <a:endParaRPr lang="en-GB"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dirty="0"/>
              <a:t>TITLE</a:t>
            </a:r>
            <a:endParaRPr lang="en-GB" dirty="0"/>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dirty="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ZA" dirty="0"/>
              <a:t>Insert Portrait Photo</a:t>
            </a:r>
          </a:p>
        </p:txBody>
      </p:sp>
    </p:spTree>
    <p:extLst>
      <p:ext uri="{BB962C8B-B14F-4D97-AF65-F5344CB8AC3E}">
        <p14:creationId xmlns:p14="http://schemas.microsoft.com/office/powerpoint/2010/main" val="3793126990"/>
      </p:ext>
    </p:extLst>
  </p:cSld>
  <p:clrMapOvr>
    <a:masterClrMapping/>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6 Image / Icon Bullets">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smtClean="0"/>
              <a:t>3/21/2019</a:t>
            </a:fld>
            <a:endParaRPr lang="en-ZA"/>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ZA" dirty="0"/>
          </a:p>
        </p:txBody>
      </p:sp>
      <p:sp>
        <p:nvSpPr>
          <p:cNvPr id="6" name="Slide Number Placeholder 5"/>
          <p:cNvSpPr>
            <a:spLocks noGrp="1"/>
          </p:cNvSpPr>
          <p:nvPr>
            <p:ph type="sldNum" sz="quarter" idx="12"/>
          </p:nvPr>
        </p:nvSpPr>
        <p:spPr/>
        <p:txBody>
          <a:bodyPr/>
          <a:lstStyle/>
          <a:p>
            <a:fld id="{13D2E340-0663-474B-992C-9192B5C45E57}" type="slidenum">
              <a:rPr lang="en-ZA" smtClean="0"/>
              <a:t>‹#›</a:t>
            </a:fld>
            <a:endParaRPr lang="en-ZA"/>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dirty="0"/>
              <a:t>Place your subtitle here</a:t>
            </a:r>
            <a:endParaRPr lang="en-ZA" dirty="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dirty="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dirty="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dirty="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dirty="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dirty="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dirty="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ZA" dirty="0"/>
              <a:t>Insert Icon / Picture</a:t>
            </a:r>
          </a:p>
        </p:txBody>
      </p:sp>
    </p:spTree>
    <p:extLst>
      <p:ext uri="{BB962C8B-B14F-4D97-AF65-F5344CB8AC3E}">
        <p14:creationId xmlns:p14="http://schemas.microsoft.com/office/powerpoint/2010/main" val="4133966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60774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09081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76043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655111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970076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3555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1144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dirty="0"/>
              <a:t>Insert Image</a:t>
            </a:r>
            <a:endParaRPr lang="en-GB"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dirty="0"/>
              <a:t>TITLE</a:t>
            </a:r>
            <a:endParaRPr lang="en-GB" dirty="0"/>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dirty="0"/>
              <a:t>Subtitle</a:t>
            </a:r>
            <a:endParaRPr lang="en-GB" dirty="0"/>
          </a:p>
        </p:txBody>
      </p:sp>
    </p:spTree>
    <p:extLst>
      <p:ext uri="{BB962C8B-B14F-4D97-AF65-F5344CB8AC3E}">
        <p14:creationId xmlns:p14="http://schemas.microsoft.com/office/powerpoint/2010/main" val="3477175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611232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9083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8117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3863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dirty="0"/>
              <a:t>Insert Image</a:t>
            </a:r>
            <a:endParaRPr lang="en-GB" dirty="0"/>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a:t>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a:t>Click to edit Master title style</a:t>
            </a:r>
            <a:endParaRPr lang="en-GB" dirty="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dirty="0"/>
              <a:t>Icon</a:t>
            </a:r>
            <a:endParaRPr lang="en-GB" dirty="0"/>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dirty="0"/>
              <a:t>Icon</a:t>
            </a:r>
            <a:endParaRPr lang="en-GB" dirty="0"/>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GB" smtClean="0"/>
              <a:pPr algn="ctr"/>
              <a:t>‹#›</a:t>
            </a:fld>
            <a:endParaRPr lang="en-GB"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a:t>Click to edit Master title style</a:t>
            </a:r>
            <a:endParaRPr lang="en-GB" dirty="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a:t>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GB" smtClean="0"/>
              <a:pPr algn="ctr"/>
              <a:t>‹#›</a:t>
            </a:fld>
            <a:endParaRPr lang="en-GB"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a:t>Click to edit Master title style</a:t>
            </a:r>
            <a:endParaRPr lang="en-GB" dirty="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a:t>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GB" smtClean="0"/>
              <a:pPr algn="ctr"/>
              <a:t>‹#›</a:t>
            </a:fld>
            <a:endParaRPr lang="en-GB"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dirty="0"/>
              <a:t>Insert Image</a:t>
            </a:r>
            <a:endParaRPr lang="en-GB" dirty="0"/>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a:t>Click to edit Master title style</a:t>
            </a:r>
            <a:endParaRPr lang="en-GB" dirty="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dirty="0"/>
              <a:t>Icon</a:t>
            </a:r>
            <a:endParaRPr lang="en-GB" dirty="0"/>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GB" smtClean="0"/>
              <a:pPr algn="ctr"/>
              <a:t>‹#›</a:t>
            </a:fld>
            <a:endParaRPr lang="en-GB"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a:t>Click to edit Master title style</a:t>
            </a:r>
            <a:endParaRPr lang="en-GB" dirty="0"/>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dirty="0"/>
              <a:t>Icon</a:t>
            </a:r>
            <a:endParaRPr lang="en-GB" dirty="0"/>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a:t>
            </a:fld>
            <a:endParaRPr lang="en-GB" sz="120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GB" smtClean="0"/>
              <a:pPr algn="ctr"/>
              <a:t>‹#›</a:t>
            </a:fld>
            <a:endParaRPr lang="en-GB"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3/21/2019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14359905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7.jpeg"/><Relationship Id="rId7" Type="http://schemas.openxmlformats.org/officeDocument/2006/relationships/hyperlink" Target="http://scienceroll.com/2015/02/13/10-things-how-artificial-intelligence-could-make-me-a-better-doctor/" TargetMode="Externa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9.jpg"/><Relationship Id="rId11" Type="http://schemas.openxmlformats.org/officeDocument/2006/relationships/hyperlink" Target="http://technofaq.org/posts/2015/08/why-is-technology-crucial-in-business/" TargetMode="External"/><Relationship Id="rId5" Type="http://schemas.openxmlformats.org/officeDocument/2006/relationships/hyperlink" Target="http://cute-pictures.blogspot.co.uk/2012/06/free-stock-photos-career-education.html" TargetMode="External"/><Relationship Id="rId10" Type="http://schemas.openxmlformats.org/officeDocument/2006/relationships/image" Target="../media/image31.jpg"/><Relationship Id="rId4" Type="http://schemas.openxmlformats.org/officeDocument/2006/relationships/image" Target="../media/image28.jpg"/><Relationship Id="rId9" Type="http://schemas.openxmlformats.org/officeDocument/2006/relationships/hyperlink" Target="http://pediaa.com/difference-between-curriculum-and-syllabu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tramullas.com/en-la-school-of-informatics-and-computing-en-indiana-university/" TargetMode="Externa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1.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notesSlide" Target="../notesSlides/notesSlide1.xml"/><Relationship Id="rId7" Type="http://schemas.openxmlformats.org/officeDocument/2006/relationships/hyperlink" Target="http://scienceroll.com/2015/02/13/10-things-how-artificial-intelligence-could-make-me-a-better-doctor/" TargetMode="External"/><Relationship Id="rId2" Type="http://schemas.openxmlformats.org/officeDocument/2006/relationships/slideLayout" Target="../slideLayouts/slideLayout23.xml"/><Relationship Id="rId1" Type="http://schemas.openxmlformats.org/officeDocument/2006/relationships/tags" Target="../tags/tag2.xml"/><Relationship Id="rId6" Type="http://schemas.openxmlformats.org/officeDocument/2006/relationships/image" Target="../media/image29.jpg"/><Relationship Id="rId11" Type="http://schemas.openxmlformats.org/officeDocument/2006/relationships/hyperlink" Target="http://pediaa.com/difference-between-curriculum-and-syllabus/" TargetMode="External"/><Relationship Id="rId5" Type="http://schemas.openxmlformats.org/officeDocument/2006/relationships/hyperlink" Target="http://technofaq.org/posts/2015/08/why-is-technology-crucial-in-business/" TargetMode="External"/><Relationship Id="rId10" Type="http://schemas.openxmlformats.org/officeDocument/2006/relationships/image" Target="../media/image30.jpg"/><Relationship Id="rId4" Type="http://schemas.openxmlformats.org/officeDocument/2006/relationships/image" Target="../media/image31.jpg"/><Relationship Id="rId9" Type="http://schemas.openxmlformats.org/officeDocument/2006/relationships/hyperlink" Target="http://cute-pictures.blogspot.co.uk/2012/06/free-stock-photos-career-education.html"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mailto:ksray2@ncsu.edu"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41.jpg"/><Relationship Id="rId7" Type="http://schemas.openxmlformats.org/officeDocument/2006/relationships/hyperlink" Target="https://creativecommons.org/licenses/by-nc-sa/3.0/" TargetMode="External"/><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hyperlink" Target="http://www.duperrin.com/english/2017/10/05/mind-the-digital-gap/" TargetMode="External"/><Relationship Id="rId5" Type="http://schemas.openxmlformats.org/officeDocument/2006/relationships/image" Target="../media/image42.jpg"/><Relationship Id="rId4" Type="http://schemas.openxmlformats.org/officeDocument/2006/relationships/hyperlink" Target="http://commons.wikimedia.org/wiki/File:Ethics049webIV.jpg" TargetMode="External"/><Relationship Id="rId9" Type="http://schemas.openxmlformats.org/officeDocument/2006/relationships/hyperlink" Target="https://singularityhub.com/2016/12/30/the-ethical-conundrums-technology-confronted-us-with-this-year/"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healthcare-informatics.com/article/analytics/rsna-2018-intense-focus-artificial-intelligence" TargetMode="External"/><Relationship Id="rId7" Type="http://schemas.openxmlformats.org/officeDocument/2006/relationships/hyperlink" Target="https://singularityhub.com/2016/12/30/the-ethical-conundrums-technology-confronted-us-with-this-year/" TargetMode="External"/><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hyperlink" Target="https://creativecommons.org/licenses/by-nc-sa/3.0/" TargetMode="External"/><Relationship Id="rId4" Type="http://schemas.openxmlformats.org/officeDocument/2006/relationships/hyperlink" Target="http://www.duperrin.com/english/2017/10/05/mind-the-digital-ga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time_continue=12&amp;v=IyLp-dEhxoY"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time_continue=12&amp;v=IyLp-dEhxoY" TargetMode="External"/><Relationship Id="rId2" Type="http://schemas.openxmlformats.org/officeDocument/2006/relationships/slideLayout" Target="../slideLayouts/slideLayout9.xml"/><Relationship Id="rId1" Type="http://schemas.openxmlformats.org/officeDocument/2006/relationships/video" Target="https://www.youtube.com/embed/IyLp-dEhxoY" TargetMode="External"/><Relationship Id="rId6" Type="http://schemas.openxmlformats.org/officeDocument/2006/relationships/image" Target="../media/image48.jpeg"/><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9.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hyperlink" Target="mailto:ksray2@ncsu.edu" TargetMode="External"/><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59.sv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hyperlink" Target="mailto:ksray2@ncsu.edu" TargetMode="External"/><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59.sv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creativecommons.org/licenses/by-nc-nd/3.0/" TargetMode="External"/><Relationship Id="rId4" Type="http://schemas.openxmlformats.org/officeDocument/2006/relationships/hyperlink" Target="http://bennaker.com/gamification-intervista-alessio-cifan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s on a shelf">
            <a:extLst>
              <a:ext uri="{FF2B5EF4-FFF2-40B4-BE49-F238E27FC236}">
                <a16:creationId xmlns:a16="http://schemas.microsoft.com/office/drawing/2014/main" id="{0BCD2159-BE65-43D5-9E0A-9EB4B1B2F85B}"/>
              </a:ext>
            </a:extLst>
          </p:cNvPr>
          <p:cNvPicPr>
            <a:picLocks noGrp="1" noChangeAspect="1"/>
          </p:cNvPicPr>
          <p:nvPr>
            <p:ph type="pic" sz="quarter" idx="10"/>
          </p:nvPr>
        </p:nvPicPr>
        <p:blipFill>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grpSp>
        <p:nvGrpSpPr>
          <p:cNvPr id="23" name="Group 22" descr="decorative element">
            <a:extLst>
              <a:ext uri="{FF2B5EF4-FFF2-40B4-BE49-F238E27FC236}">
                <a16:creationId xmlns:a16="http://schemas.microsoft.com/office/drawing/2014/main" id="{28C94A8D-A234-408C-8281-33CCC01BE2A8}"/>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4" name="Title 33">
            <a:extLst>
              <a:ext uri="{FF2B5EF4-FFF2-40B4-BE49-F238E27FC236}">
                <a16:creationId xmlns:a16="http://schemas.microsoft.com/office/drawing/2014/main" id="{3749FE94-FC7C-4359-A56E-6C7A87BDEE87}"/>
              </a:ext>
            </a:extLst>
          </p:cNvPr>
          <p:cNvSpPr>
            <a:spLocks noGrp="1"/>
          </p:cNvSpPr>
          <p:nvPr>
            <p:ph type="title"/>
          </p:nvPr>
        </p:nvSpPr>
        <p:spPr>
          <a:xfrm>
            <a:off x="1608667" y="2313432"/>
            <a:ext cx="9574445" cy="2852737"/>
          </a:xfrm>
        </p:spPr>
        <p:txBody>
          <a:bodyPr/>
          <a:lstStyle/>
          <a:p>
            <a:pPr algn="ctr"/>
            <a:r>
              <a:rPr lang="en-GB" dirty="0"/>
              <a:t>LET THE GAMES BEGIN: An Evaluation of Gamification for Health Informatics Students</a:t>
            </a:r>
          </a:p>
        </p:txBody>
      </p:sp>
      <p:sp>
        <p:nvSpPr>
          <p:cNvPr id="35" name="Text Placeholder 34">
            <a:extLst>
              <a:ext uri="{FF2B5EF4-FFF2-40B4-BE49-F238E27FC236}">
                <a16:creationId xmlns:a16="http://schemas.microsoft.com/office/drawing/2014/main" id="{3F200E92-5A1F-40B7-AE02-46929BC459EA}"/>
              </a:ext>
            </a:extLst>
          </p:cNvPr>
          <p:cNvSpPr>
            <a:spLocks noGrp="1"/>
          </p:cNvSpPr>
          <p:nvPr>
            <p:ph type="body" idx="1"/>
          </p:nvPr>
        </p:nvSpPr>
        <p:spPr>
          <a:xfrm>
            <a:off x="2150533" y="5193792"/>
            <a:ext cx="7736417" cy="978408"/>
          </a:xfrm>
        </p:spPr>
        <p:txBody>
          <a:bodyPr/>
          <a:lstStyle/>
          <a:p>
            <a:pPr algn="ctr"/>
            <a:r>
              <a:rPr lang="en-US" dirty="0"/>
              <a:t>ENG 512 Fall 2018 Theory and Research in Professional Writing Huiling Ding, PhD </a:t>
            </a:r>
          </a:p>
          <a:p>
            <a:pPr algn="ctr"/>
            <a:r>
              <a:rPr lang="en-US" dirty="0"/>
              <a:t>Kelia S. Ray </a:t>
            </a:r>
          </a:p>
          <a:p>
            <a:pPr algn="ctr"/>
            <a:r>
              <a:rPr lang="en-US" dirty="0"/>
              <a:t>19 November 2018</a:t>
            </a:r>
          </a:p>
        </p:txBody>
      </p:sp>
    </p:spTree>
    <p:extLst>
      <p:ext uri="{BB962C8B-B14F-4D97-AF65-F5344CB8AC3E}">
        <p14:creationId xmlns:p14="http://schemas.microsoft.com/office/powerpoint/2010/main" val="4021511427"/>
      </p:ext>
    </p:extLst>
  </p:cSld>
  <p:clrMapOvr>
    <a:masterClrMapping/>
  </p:clrMapOvr>
  <mc:AlternateContent xmlns:mc="http://schemas.openxmlformats.org/markup-compatibility/2006">
    <mc:Choice xmlns:p14="http://schemas.microsoft.com/office/powerpoint/2010/main" Requires="p14">
      <p:transition spd="slow" p14:dur="3400" advTm="587">
        <p14:reveal/>
        <p:sndAc>
          <p:stSnd>
            <p:snd r:embed="rId2" name="applause.wav"/>
          </p:stSnd>
        </p:sndAc>
      </p:transition>
    </mc:Choice>
    <mc:Fallback>
      <p:transition spd="slow" advTm="587">
        <p:fade/>
        <p:sndAc>
          <p:stSnd>
            <p:snd r:embed="rId2"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sp>
        <p:nvSpPr>
          <p:cNvPr id="31" name="Text Placeholder 30">
            <a:extLst>
              <a:ext uri="{FF2B5EF4-FFF2-40B4-BE49-F238E27FC236}">
                <a16:creationId xmlns:a16="http://schemas.microsoft.com/office/drawing/2014/main" id="{A7DE1A1C-1BA0-439B-99B1-C80C5806DEFB}"/>
              </a:ext>
            </a:extLst>
          </p:cNvPr>
          <p:cNvSpPr>
            <a:spLocks noGrp="1"/>
          </p:cNvSpPr>
          <p:nvPr>
            <p:ph type="body" sz="quarter" idx="11"/>
          </p:nvPr>
        </p:nvSpPr>
        <p:spPr>
          <a:xfrm>
            <a:off x="562028" y="1554851"/>
            <a:ext cx="2886566" cy="3409035"/>
          </a:xfrm>
        </p:spPr>
        <p:txBody>
          <a:bodyPr/>
          <a:lstStyle/>
          <a:p>
            <a:r>
              <a:rPr lang="en-US" sz="2800" dirty="0"/>
              <a:t>Anticipated reward: Employment</a:t>
            </a:r>
          </a:p>
          <a:p>
            <a:r>
              <a:rPr lang="en-US" sz="2800" dirty="0"/>
              <a:t>Intrinsic: Self fulfillment </a:t>
            </a:r>
          </a:p>
          <a:p>
            <a:r>
              <a:rPr lang="en-US" sz="2800" dirty="0"/>
              <a:t>Increased Engagement: Fun</a:t>
            </a:r>
            <a:endParaRPr lang="en-GB" sz="2800" dirty="0"/>
          </a:p>
          <a:p>
            <a:pPr marL="0" indent="0">
              <a:buNone/>
            </a:pPr>
            <a:endParaRPr lang="en-GB" dirty="0"/>
          </a:p>
          <a:p>
            <a:endParaRPr lang="en-GB" dirty="0"/>
          </a:p>
        </p:txBody>
      </p:sp>
      <p:grpSp>
        <p:nvGrpSpPr>
          <p:cNvPr id="7" name="Group 6" descr="decorative element">
            <a:extLst>
              <a:ext uri="{FF2B5EF4-FFF2-40B4-BE49-F238E27FC236}">
                <a16:creationId xmlns:a16="http://schemas.microsoft.com/office/drawing/2014/main" id="{F5325EDA-7343-463C-83EC-5D799E8B8195}"/>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grpSp>
        <p:nvGrpSpPr>
          <p:cNvPr id="5" name="Group 4" descr="decorative element">
            <a:extLst>
              <a:ext uri="{FF2B5EF4-FFF2-40B4-BE49-F238E27FC236}">
                <a16:creationId xmlns:a16="http://schemas.microsoft.com/office/drawing/2014/main" id="{1A141F7B-AE96-45F9-BC57-F7C86174910A}"/>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Slide Number Placeholder 5">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10</a:t>
            </a:fld>
            <a:endParaRPr lang="en-GB" sz="1200" dirty="0">
              <a:solidFill>
                <a:schemeClr val="bg1"/>
              </a:solidFill>
            </a:endParaRPr>
          </a:p>
        </p:txBody>
      </p:sp>
      <p:sp>
        <p:nvSpPr>
          <p:cNvPr id="10" name="Title 9">
            <a:extLst>
              <a:ext uri="{FF2B5EF4-FFF2-40B4-BE49-F238E27FC236}">
                <a16:creationId xmlns:a16="http://schemas.microsoft.com/office/drawing/2014/main" id="{001998D1-2B31-45C2-936A-B5F5E598AEFF}"/>
              </a:ext>
            </a:extLst>
          </p:cNvPr>
          <p:cNvSpPr>
            <a:spLocks noGrp="1"/>
          </p:cNvSpPr>
          <p:nvPr>
            <p:ph type="title"/>
          </p:nvPr>
        </p:nvSpPr>
        <p:spPr/>
        <p:txBody>
          <a:bodyPr/>
          <a:lstStyle/>
          <a:p>
            <a:r>
              <a:rPr lang="en-US" sz="4400" dirty="0"/>
              <a:t>Motivation: </a:t>
            </a:r>
            <a:r>
              <a:rPr lang="en-US" dirty="0"/>
              <a:t>“A key concept of game play is motivation” (Kapp, 2012).</a:t>
            </a:r>
            <a:endParaRPr lang="en-US" sz="4400" dirty="0"/>
          </a:p>
        </p:txBody>
      </p:sp>
    </p:spTree>
    <p:extLst>
      <p:ext uri="{BB962C8B-B14F-4D97-AF65-F5344CB8AC3E}">
        <p14:creationId xmlns:p14="http://schemas.microsoft.com/office/powerpoint/2010/main" val="342267694"/>
      </p:ext>
    </p:extLst>
  </p:cSld>
  <p:clrMapOvr>
    <a:masterClrMapping/>
  </p:clrMapOvr>
  <p:transition spd="slow" advTm="20074">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027"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4148504" y="1985337"/>
            <a:ext cx="5759755" cy="3611880"/>
          </a:xfrm>
        </p:spPr>
        <p:txBody>
          <a:bodyPr/>
          <a:lstStyle/>
          <a:p>
            <a:r>
              <a:rPr lang="en-US" sz="8000" dirty="0">
                <a:solidFill>
                  <a:srgbClr val="CA929B"/>
                </a:solidFill>
              </a:rPr>
              <a:t>Welcome to Health Informatics </a:t>
            </a:r>
            <a:r>
              <a:rPr lang="en-US" sz="8000" dirty="0">
                <a:solidFill>
                  <a:srgbClr val="00B0F0"/>
                </a:solidFill>
              </a:rPr>
              <a:t>101</a:t>
            </a: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fontScale="32500" lnSpcReduction="20000"/>
          </a:bodyPr>
          <a:lstStyle/>
          <a:p>
            <a:pPr>
              <a:lnSpc>
                <a:spcPct val="100000"/>
              </a:lnSpc>
            </a:pPr>
            <a:r>
              <a:rPr lang="en-US" sz="3200" dirty="0">
                <a:solidFill>
                  <a:schemeClr val="tx1"/>
                </a:solidFill>
                <a:cs typeface="Segoe UI" panose="020B0502040204020203" pitchFamily="34" charset="0"/>
              </a:rPr>
              <a:t>CLASS Procedures</a:t>
            </a:r>
          </a:p>
          <a:p>
            <a:pPr>
              <a:lnSpc>
                <a:spcPct val="100000"/>
              </a:lnSpc>
            </a:pPr>
            <a:r>
              <a:rPr lang="en-US" sz="3200" dirty="0">
                <a:solidFill>
                  <a:schemeClr val="tx1"/>
                </a:solidFill>
                <a:cs typeface="Segoe UI" panose="020B0502040204020203" pitchFamily="34" charset="0"/>
              </a:rPr>
              <a:t>World’s Best Teacher</a:t>
            </a:r>
          </a:p>
        </p:txBody>
      </p:sp>
      <p:grpSp>
        <p:nvGrpSpPr>
          <p:cNvPr id="6" name="Group 5" descr="decorative element">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11</a:t>
            </a:fld>
            <a:endParaRPr lang="en-US"/>
          </a:p>
        </p:txBody>
      </p:sp>
    </p:spTree>
    <p:extLst>
      <p:ext uri="{BB962C8B-B14F-4D97-AF65-F5344CB8AC3E}">
        <p14:creationId xmlns:p14="http://schemas.microsoft.com/office/powerpoint/2010/main" val="2557516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4797">
        <p15:prstTrans prst="pageCurlDouble"/>
      </p:transition>
    </mc:Choice>
    <mc:Fallback>
      <p:transition spd="slow" advTm="1479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027"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title"/>
          </p:nvPr>
        </p:nvSpPr>
        <p:spPr bwMode="white">
          <a:xfrm>
            <a:off x="2607720" y="1311058"/>
            <a:ext cx="7064613" cy="3950216"/>
          </a:xfrm>
        </p:spPr>
        <p:txBody>
          <a:bodyPr/>
          <a:lstStyle/>
          <a:p>
            <a:r>
              <a:rPr lang="en-US" sz="4600" dirty="0">
                <a:solidFill>
                  <a:srgbClr val="FFFF00"/>
                </a:solidFill>
              </a:rPr>
              <a:t>According to the U.S. Bureau of Labor Statistics (2010)</a:t>
            </a:r>
            <a:br>
              <a:rPr lang="en-US" sz="4600" dirty="0">
                <a:solidFill>
                  <a:srgbClr val="FFFF00"/>
                </a:solidFill>
              </a:rPr>
            </a:br>
            <a:r>
              <a:rPr lang="en-US" sz="4600" dirty="0">
                <a:solidFill>
                  <a:srgbClr val="FFFF00"/>
                </a:solidFill>
              </a:rPr>
              <a:t> </a:t>
            </a:r>
            <a:br>
              <a:rPr lang="en-US" sz="4600" dirty="0">
                <a:solidFill>
                  <a:srgbClr val="FFFF00"/>
                </a:solidFill>
              </a:rPr>
            </a:br>
            <a:r>
              <a:rPr lang="en-US" sz="4600" dirty="0">
                <a:solidFill>
                  <a:srgbClr val="FFFF00"/>
                </a:solidFill>
              </a:rPr>
              <a:t>10 of the top 20 occupations with the fastest growth are in healthcare.</a:t>
            </a:r>
          </a:p>
        </p:txBody>
      </p:sp>
      <p:sp>
        <p:nvSpPr>
          <p:cNvPr id="4" name="Slide Number Placeholder 3">
            <a:extLst>
              <a:ext uri="{FF2B5EF4-FFF2-40B4-BE49-F238E27FC236}">
                <a16:creationId xmlns:a16="http://schemas.microsoft.com/office/drawing/2014/main" id="{192D9B22-CA63-4CDB-8957-40947F45B732}"/>
              </a:ext>
            </a:extLst>
          </p:cNvPr>
          <p:cNvSpPr>
            <a:spLocks noGrp="1"/>
          </p:cNvSpPr>
          <p:nvPr>
            <p:ph type="sldNum" sz="quarter" idx="4294967295"/>
          </p:nvPr>
        </p:nvSpPr>
        <p:spPr/>
        <p:txBody>
          <a:bodyPr/>
          <a:lstStyle/>
          <a:p>
            <a:fld id="{7AAC19ED-7CFA-4AF2-BE7E-6017F4B12C94}" type="slidenum">
              <a:rPr lang="en-US" smtClean="0"/>
              <a:t>12</a:t>
            </a:fld>
            <a:endParaRPr lang="en-US"/>
          </a:p>
        </p:txBody>
      </p:sp>
      <p:grpSp>
        <p:nvGrpSpPr>
          <p:cNvPr id="6" name="Group 5" descr="decorative element">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8479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5017">
        <p15:prstTrans prst="pageCurlDouble"/>
      </p:transition>
    </mc:Choice>
    <mc:Fallback>
      <p:transition spd="slow" advTm="1501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027"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2433440" y="416015"/>
            <a:ext cx="8205754" cy="5042799"/>
          </a:xfrm>
        </p:spPr>
        <p:txBody>
          <a:bodyPr/>
          <a:lstStyle/>
          <a:p>
            <a:r>
              <a:rPr lang="en-US" sz="3200" dirty="0">
                <a:solidFill>
                  <a:srgbClr val="FFFF00"/>
                </a:solidFill>
              </a:rPr>
              <a:t>Health Informatics </a:t>
            </a:r>
            <a:r>
              <a:rPr lang="en-US" sz="3200" b="1" dirty="0">
                <a:solidFill>
                  <a:srgbClr val="FFFF00"/>
                </a:solidFill>
              </a:rPr>
              <a:t>Consultant</a:t>
            </a:r>
            <a:r>
              <a:rPr lang="en-US" sz="3200" dirty="0">
                <a:solidFill>
                  <a:srgbClr val="FFFF00"/>
                </a:solidFill>
              </a:rPr>
              <a:t>.</a:t>
            </a:r>
            <a:br>
              <a:rPr lang="en-US" sz="3200" dirty="0">
                <a:solidFill>
                  <a:srgbClr val="FFFF00"/>
                </a:solidFill>
              </a:rPr>
            </a:br>
            <a:br>
              <a:rPr lang="en-US" sz="3200" dirty="0">
                <a:solidFill>
                  <a:srgbClr val="FFFF00"/>
                </a:solidFill>
              </a:rPr>
            </a:br>
            <a:r>
              <a:rPr lang="en-US" sz="3200" dirty="0">
                <a:solidFill>
                  <a:srgbClr val="FFFF00"/>
                </a:solidFill>
              </a:rPr>
              <a:t>Health Informatics </a:t>
            </a:r>
            <a:r>
              <a:rPr lang="en-US" sz="3200" b="1" dirty="0">
                <a:solidFill>
                  <a:srgbClr val="FFFF00"/>
                </a:solidFill>
              </a:rPr>
              <a:t>Director</a:t>
            </a:r>
            <a:r>
              <a:rPr lang="en-US" sz="3200" dirty="0">
                <a:solidFill>
                  <a:srgbClr val="FFFF00"/>
                </a:solidFill>
              </a:rPr>
              <a:t>.</a:t>
            </a:r>
            <a:br>
              <a:rPr lang="en-US" sz="3200" dirty="0">
                <a:solidFill>
                  <a:srgbClr val="FFFF00"/>
                </a:solidFill>
              </a:rPr>
            </a:br>
            <a:br>
              <a:rPr lang="en-US" sz="3200" dirty="0">
                <a:solidFill>
                  <a:srgbClr val="FFFF00"/>
                </a:solidFill>
              </a:rPr>
            </a:br>
            <a:r>
              <a:rPr lang="en-US" sz="3200" dirty="0">
                <a:solidFill>
                  <a:srgbClr val="FFFF00"/>
                </a:solidFill>
              </a:rPr>
              <a:t>Nursing Informatics </a:t>
            </a:r>
            <a:r>
              <a:rPr lang="en-US" sz="3200" b="1" dirty="0">
                <a:solidFill>
                  <a:srgbClr val="FFFF00"/>
                </a:solidFill>
              </a:rPr>
              <a:t>Specialist</a:t>
            </a:r>
            <a:r>
              <a:rPr lang="en-US" sz="3200" dirty="0">
                <a:solidFill>
                  <a:srgbClr val="FFFF00"/>
                </a:solidFill>
              </a:rPr>
              <a:t>.</a:t>
            </a:r>
            <a:br>
              <a:rPr lang="en-US" sz="3200" dirty="0">
                <a:solidFill>
                  <a:srgbClr val="FFFF00"/>
                </a:solidFill>
              </a:rPr>
            </a:br>
            <a:br>
              <a:rPr lang="en-US" sz="3200" dirty="0">
                <a:solidFill>
                  <a:srgbClr val="FFFF00"/>
                </a:solidFill>
              </a:rPr>
            </a:br>
            <a:r>
              <a:rPr lang="en-US" sz="3200" dirty="0">
                <a:solidFill>
                  <a:srgbClr val="FFFF00"/>
                </a:solidFill>
              </a:rPr>
              <a:t>Chief Medical Information Officer.</a:t>
            </a:r>
            <a:br>
              <a:rPr lang="en-US" sz="3200" dirty="0">
                <a:solidFill>
                  <a:srgbClr val="FFFF00"/>
                </a:solidFill>
              </a:rPr>
            </a:br>
            <a:br>
              <a:rPr lang="en-US" sz="3200" dirty="0">
                <a:solidFill>
                  <a:srgbClr val="FFFF00"/>
                </a:solidFill>
              </a:rPr>
            </a:br>
            <a:r>
              <a:rPr lang="en-US" sz="3200" dirty="0">
                <a:solidFill>
                  <a:srgbClr val="FFFF00"/>
                </a:solidFill>
              </a:rPr>
              <a:t>Electronic Medical Record Keeper.</a:t>
            </a: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fontScale="32500" lnSpcReduction="20000"/>
          </a:bodyPr>
          <a:lstStyle/>
          <a:p>
            <a:pPr>
              <a:lnSpc>
                <a:spcPct val="100000"/>
              </a:lnSpc>
            </a:pPr>
            <a:r>
              <a:rPr lang="en-US" sz="3200" dirty="0">
                <a:solidFill>
                  <a:schemeClr val="tx1"/>
                </a:solidFill>
                <a:cs typeface="Segoe UI" panose="020B0502040204020203" pitchFamily="34" charset="0"/>
              </a:rPr>
              <a:t>CLASS Procedures</a:t>
            </a:r>
          </a:p>
          <a:p>
            <a:pPr>
              <a:lnSpc>
                <a:spcPct val="100000"/>
              </a:lnSpc>
            </a:pPr>
            <a:r>
              <a:rPr lang="en-US" sz="3200" dirty="0">
                <a:solidFill>
                  <a:schemeClr val="tx1"/>
                </a:solidFill>
                <a:cs typeface="Segoe UI" panose="020B0502040204020203" pitchFamily="34" charset="0"/>
              </a:rPr>
              <a:t>World’s Best Teacher</a:t>
            </a:r>
          </a:p>
        </p:txBody>
      </p:sp>
      <p:grpSp>
        <p:nvGrpSpPr>
          <p:cNvPr id="6" name="Group 5" descr="decorative element">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695544" y="131945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13</a:t>
            </a:fld>
            <a:endParaRPr lang="en-US"/>
          </a:p>
        </p:txBody>
      </p:sp>
    </p:spTree>
    <p:extLst>
      <p:ext uri="{BB962C8B-B14F-4D97-AF65-F5344CB8AC3E}">
        <p14:creationId xmlns:p14="http://schemas.microsoft.com/office/powerpoint/2010/main" val="25484729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5165">
        <p15:prstTrans prst="pageCurlDouble"/>
      </p:transition>
    </mc:Choice>
    <mc:Fallback>
      <p:transition spd="slow" advTm="1516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Open book">
            <a:extLst>
              <a:ext uri="{FF2B5EF4-FFF2-40B4-BE49-F238E27FC236}">
                <a16:creationId xmlns:a16="http://schemas.microsoft.com/office/drawing/2014/main" id="{A799F565-1DAB-4AD3-BCE4-5DAC8012F35C}"/>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a:fillRect/>
          </a:stretch>
        </p:blipFill>
        <p:spPr/>
      </p:pic>
      <p:sp>
        <p:nvSpPr>
          <p:cNvPr id="29" name="Rectangle 28" descr="decorative element">
            <a:extLst>
              <a:ext uri="{FF2B5EF4-FFF2-40B4-BE49-F238E27FC236}">
                <a16:creationId xmlns:a16="http://schemas.microsoft.com/office/drawing/2014/main" id="{5C2DDD60-EB1C-44D8-84E1-D86EB3558F1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descr="decorative element">
            <a:extLst>
              <a:ext uri="{FF2B5EF4-FFF2-40B4-BE49-F238E27FC236}">
                <a16:creationId xmlns:a16="http://schemas.microsoft.com/office/drawing/2014/main" id="{F5325EDA-7343-463C-83EC-5D799E8B8195}"/>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grpSp>
        <p:nvGrpSpPr>
          <p:cNvPr id="5" name="Group 4" descr="decorative element">
            <a:extLst>
              <a:ext uri="{FF2B5EF4-FFF2-40B4-BE49-F238E27FC236}">
                <a16:creationId xmlns:a16="http://schemas.microsoft.com/office/drawing/2014/main" id="{1A141F7B-AE96-45F9-BC57-F7C86174910A}"/>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Slide Number Placeholder 5">
            <a:extLst>
              <a:ext uri="{FF2B5EF4-FFF2-40B4-BE49-F238E27FC236}">
                <a16:creationId xmlns:a16="http://schemas.microsoft.com/office/drawing/2014/main" id="{DB02A950-05E3-4691-9BC9-47B314EEA71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14</a:t>
            </a:fld>
            <a:endParaRPr lang="en-GB" sz="1200" dirty="0">
              <a:solidFill>
                <a:schemeClr val="bg1"/>
              </a:solidFill>
            </a:endParaRPr>
          </a:p>
        </p:txBody>
      </p:sp>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596821" y="256059"/>
            <a:ext cx="10206264" cy="830997"/>
          </a:xfrm>
        </p:spPr>
        <p:txBody>
          <a:bodyPr/>
          <a:lstStyle/>
          <a:p>
            <a:r>
              <a:rPr lang="en-US" sz="4400" dirty="0"/>
              <a:t>Results</a:t>
            </a:r>
            <a:endParaRPr lang="en-GB" sz="4400" dirty="0"/>
          </a:p>
        </p:txBody>
      </p:sp>
      <p:sp>
        <p:nvSpPr>
          <p:cNvPr id="88" name="Text Placeholder 87">
            <a:extLst>
              <a:ext uri="{FF2B5EF4-FFF2-40B4-BE49-F238E27FC236}">
                <a16:creationId xmlns:a16="http://schemas.microsoft.com/office/drawing/2014/main" id="{D01EBAE5-B81D-4150-B62C-F56241C55563}"/>
              </a:ext>
            </a:extLst>
          </p:cNvPr>
          <p:cNvSpPr>
            <a:spLocks noGrp="1"/>
          </p:cNvSpPr>
          <p:nvPr>
            <p:ph type="body" sz="quarter" idx="12"/>
          </p:nvPr>
        </p:nvSpPr>
        <p:spPr>
          <a:xfrm>
            <a:off x="3060773" y="4561622"/>
            <a:ext cx="2792362" cy="830998"/>
          </a:xfrm>
        </p:spPr>
        <p:txBody>
          <a:bodyPr/>
          <a:lstStyle/>
          <a:p>
            <a:pPr algn="ctr"/>
            <a:r>
              <a:rPr lang="en-GB" sz="2800" dirty="0"/>
              <a:t>Health Informatics Education</a:t>
            </a:r>
          </a:p>
        </p:txBody>
      </p:sp>
      <p:sp>
        <p:nvSpPr>
          <p:cNvPr id="87" name="Text Placeholder 86">
            <a:extLst>
              <a:ext uri="{FF2B5EF4-FFF2-40B4-BE49-F238E27FC236}">
                <a16:creationId xmlns:a16="http://schemas.microsoft.com/office/drawing/2014/main" id="{1F4C9CA2-B224-40CD-8DB2-CAE478D23611}"/>
              </a:ext>
            </a:extLst>
          </p:cNvPr>
          <p:cNvSpPr>
            <a:spLocks noGrp="1"/>
          </p:cNvSpPr>
          <p:nvPr>
            <p:ph type="body" sz="quarter" idx="11"/>
          </p:nvPr>
        </p:nvSpPr>
        <p:spPr>
          <a:xfrm>
            <a:off x="633186" y="4546650"/>
            <a:ext cx="2377440" cy="793081"/>
          </a:xfrm>
        </p:spPr>
        <p:txBody>
          <a:bodyPr/>
          <a:lstStyle/>
          <a:p>
            <a:pPr algn="ctr"/>
            <a:r>
              <a:rPr lang="en-GB" sz="2800" dirty="0"/>
              <a:t>Online Adult Education</a:t>
            </a:r>
          </a:p>
        </p:txBody>
      </p:sp>
      <p:sp>
        <p:nvSpPr>
          <p:cNvPr id="90" name="Text Placeholder 89">
            <a:extLst>
              <a:ext uri="{FF2B5EF4-FFF2-40B4-BE49-F238E27FC236}">
                <a16:creationId xmlns:a16="http://schemas.microsoft.com/office/drawing/2014/main" id="{AC38A326-FA47-4BD6-B27D-DEB6A4485AB5}"/>
              </a:ext>
            </a:extLst>
          </p:cNvPr>
          <p:cNvSpPr>
            <a:spLocks noGrp="1"/>
          </p:cNvSpPr>
          <p:nvPr>
            <p:ph type="body" sz="quarter" idx="15"/>
          </p:nvPr>
        </p:nvSpPr>
        <p:spPr>
          <a:xfrm>
            <a:off x="5743210" y="4508733"/>
            <a:ext cx="2377440" cy="830998"/>
          </a:xfrm>
        </p:spPr>
        <p:txBody>
          <a:bodyPr/>
          <a:lstStyle/>
          <a:p>
            <a:pPr algn="ctr"/>
            <a:r>
              <a:rPr lang="en-GB" sz="2800" dirty="0"/>
              <a:t>Novel Curriculum</a:t>
            </a:r>
          </a:p>
        </p:txBody>
      </p:sp>
      <p:pic>
        <p:nvPicPr>
          <p:cNvPr id="23" name="Graphic 10">
            <a:extLst>
              <a:ext uri="{FF2B5EF4-FFF2-40B4-BE49-F238E27FC236}">
                <a16:creationId xmlns:a16="http://schemas.microsoft.com/office/drawing/2014/main" id="{F1618DAC-5F3C-4B86-B7B8-565B2DC38B6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9350" r="13700" b="-1"/>
          <a:stretch/>
        </p:blipFill>
        <p:spPr>
          <a:xfrm>
            <a:off x="681075" y="1053868"/>
            <a:ext cx="2405433" cy="3412261"/>
          </a:xfrm>
          <a:prstGeom prst="rect">
            <a:avLst/>
          </a:prstGeom>
        </p:spPr>
      </p:pic>
      <p:pic>
        <p:nvPicPr>
          <p:cNvPr id="27" name="Graphic 4">
            <a:extLst>
              <a:ext uri="{FF2B5EF4-FFF2-40B4-BE49-F238E27FC236}">
                <a16:creationId xmlns:a16="http://schemas.microsoft.com/office/drawing/2014/main" id="{E93AE74B-8A1F-463D-902B-A35EB99997C5}"/>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0959" r="41914" b="-1"/>
          <a:stretch/>
        </p:blipFill>
        <p:spPr>
          <a:xfrm>
            <a:off x="3263661" y="1075799"/>
            <a:ext cx="2386587" cy="3380386"/>
          </a:xfrm>
          <a:prstGeom prst="rect">
            <a:avLst/>
          </a:prstGeom>
        </p:spPr>
      </p:pic>
      <p:pic>
        <p:nvPicPr>
          <p:cNvPr id="31" name="Graphic 6">
            <a:extLst>
              <a:ext uri="{FF2B5EF4-FFF2-40B4-BE49-F238E27FC236}">
                <a16:creationId xmlns:a16="http://schemas.microsoft.com/office/drawing/2014/main" id="{92A0CDA6-5D6C-4650-BDC6-DB710F8F882B}"/>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32339" r="20532" b="-1"/>
          <a:stretch/>
        </p:blipFill>
        <p:spPr>
          <a:xfrm>
            <a:off x="5804185" y="1082358"/>
            <a:ext cx="2377440" cy="3367253"/>
          </a:xfrm>
          <a:prstGeom prst="rect">
            <a:avLst/>
          </a:prstGeom>
        </p:spPr>
      </p:pic>
      <p:pic>
        <p:nvPicPr>
          <p:cNvPr id="33" name="Graphic 8">
            <a:extLst>
              <a:ext uri="{FF2B5EF4-FFF2-40B4-BE49-F238E27FC236}">
                <a16:creationId xmlns:a16="http://schemas.microsoft.com/office/drawing/2014/main" id="{87711423-B043-4AA0-BB90-D2AA09B68408}"/>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l="36887" r="16651" b="2"/>
          <a:stretch/>
        </p:blipFill>
        <p:spPr>
          <a:xfrm>
            <a:off x="8386659" y="1098876"/>
            <a:ext cx="2379512" cy="3367253"/>
          </a:xfrm>
          <a:prstGeom prst="rect">
            <a:avLst/>
          </a:prstGeom>
        </p:spPr>
      </p:pic>
      <p:sp>
        <p:nvSpPr>
          <p:cNvPr id="35" name="Text Placeholder 87">
            <a:extLst>
              <a:ext uri="{FF2B5EF4-FFF2-40B4-BE49-F238E27FC236}">
                <a16:creationId xmlns:a16="http://schemas.microsoft.com/office/drawing/2014/main" id="{9F2F387E-689D-4765-9326-33E7B9290E9C}"/>
              </a:ext>
            </a:extLst>
          </p:cNvPr>
          <p:cNvSpPr txBox="1">
            <a:spLocks/>
          </p:cNvSpPr>
          <p:nvPr/>
        </p:nvSpPr>
        <p:spPr>
          <a:xfrm>
            <a:off x="8010724" y="4538120"/>
            <a:ext cx="2792362" cy="830998"/>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bg1">
                    <a:lumMod val="95000"/>
                  </a:schemeClr>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800" dirty="0"/>
              <a:t>Technical Communication</a:t>
            </a:r>
          </a:p>
        </p:txBody>
      </p:sp>
    </p:spTree>
    <p:custDataLst>
      <p:tags r:id="rId1"/>
    </p:custDataLst>
    <p:extLst>
      <p:ext uri="{BB962C8B-B14F-4D97-AF65-F5344CB8AC3E}">
        <p14:creationId xmlns:p14="http://schemas.microsoft.com/office/powerpoint/2010/main" val="3191014688"/>
      </p:ext>
    </p:extLst>
  </p:cSld>
  <p:clrMapOvr>
    <a:masterClrMapping/>
  </p:clrMapOvr>
  <mc:AlternateContent xmlns:mc="http://schemas.openxmlformats.org/markup-compatibility/2006">
    <mc:Choice xmlns:p14="http://schemas.microsoft.com/office/powerpoint/2010/main" Requires="p14">
      <p:transition spd="slow" p14:dur="2000" advTm="20051"/>
    </mc:Choice>
    <mc:Fallback>
      <p:transition spd="slow" advTm="20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hree people sitting at picnic table">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6676568" cy="6858000"/>
          </a:xfrm>
        </p:spPr>
      </p:pic>
      <p:sp>
        <p:nvSpPr>
          <p:cNvPr id="12" name="Subtitle 11">
            <a:extLst>
              <a:ext uri="{FF2B5EF4-FFF2-40B4-BE49-F238E27FC236}">
                <a16:creationId xmlns:a16="http://schemas.microsoft.com/office/drawing/2014/main" id="{B28A8D9C-5123-4D2B-9272-016EF90E0E50}"/>
              </a:ext>
            </a:extLst>
          </p:cNvPr>
          <p:cNvSpPr>
            <a:spLocks noGrp="1"/>
          </p:cNvSpPr>
          <p:nvPr>
            <p:ph type="subTitle" idx="1"/>
          </p:nvPr>
        </p:nvSpPr>
        <p:spPr>
          <a:xfrm>
            <a:off x="6923315" y="3429000"/>
            <a:ext cx="5072742" cy="2264137"/>
          </a:xfrm>
        </p:spPr>
        <p:txBody>
          <a:bodyPr/>
          <a:lstStyle/>
          <a:p>
            <a:pPr algn="l"/>
            <a:r>
              <a:rPr lang="en-US" sz="3200" dirty="0"/>
              <a:t>This requires a fundamental change for educators, from didactic teacher to learning facilitator. </a:t>
            </a:r>
            <a:endParaRPr lang="en-GB" sz="3200" dirty="0"/>
          </a:p>
        </p:txBody>
      </p:sp>
      <p:grpSp>
        <p:nvGrpSpPr>
          <p:cNvPr id="4" name="Group 3" descr="decorative element">
            <a:extLst>
              <a:ext uri="{FF2B5EF4-FFF2-40B4-BE49-F238E27FC236}">
                <a16:creationId xmlns:a16="http://schemas.microsoft.com/office/drawing/2014/main" id="{EB664AAE-5AE9-41D7-8346-002B9F445323}"/>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Title 3">
            <a:extLst>
              <a:ext uri="{FF2B5EF4-FFF2-40B4-BE49-F238E27FC236}">
                <a16:creationId xmlns:a16="http://schemas.microsoft.com/office/drawing/2014/main" id="{93AD2F1B-BCFA-431C-81C7-FB04F0218F61}"/>
              </a:ext>
            </a:extLst>
          </p:cNvPr>
          <p:cNvSpPr txBox="1">
            <a:spLocks/>
          </p:cNvSpPr>
          <p:nvPr/>
        </p:nvSpPr>
        <p:spPr>
          <a:xfrm>
            <a:off x="7329710" y="369626"/>
            <a:ext cx="2808515" cy="2264138"/>
          </a:xfrm>
          <a:prstGeom prst="rect">
            <a:avLst/>
          </a:prstGeom>
        </p:spPr>
        <p:txBody>
          <a:bodyPr vert="horz" lIns="91440" tIns="45720" rIns="91440" bIns="45720" rtlCol="0" anchor="b" anchorCtr="1">
            <a:noAutofit/>
          </a:bodyPr>
          <a:lstStyle>
            <a:lvl1pPr algn="l" defTabSz="914400" rtl="0" eaLnBrk="1" latinLnBrk="0" hangingPunct="1">
              <a:lnSpc>
                <a:spcPct val="90000"/>
              </a:lnSpc>
              <a:spcBef>
                <a:spcPct val="0"/>
              </a:spcBef>
              <a:buNone/>
              <a:defRPr lang="en-GB" sz="4400" kern="1200" dirty="0">
                <a:solidFill>
                  <a:schemeClr val="tx1"/>
                </a:solidFill>
                <a:latin typeface="+mj-lt"/>
                <a:ea typeface="+mj-ea"/>
                <a:cs typeface="+mj-cs"/>
              </a:defRPr>
            </a:lvl1pPr>
          </a:lstStyle>
          <a:p>
            <a:r>
              <a:rPr lang="en-US" dirty="0"/>
              <a:t>Online Adult Education </a:t>
            </a:r>
          </a:p>
        </p:txBody>
      </p:sp>
    </p:spTree>
    <p:extLst>
      <p:ext uri="{BB962C8B-B14F-4D97-AF65-F5344CB8AC3E}">
        <p14:creationId xmlns:p14="http://schemas.microsoft.com/office/powerpoint/2010/main" val="1725568416"/>
      </p:ext>
    </p:extLst>
  </p:cSld>
  <p:clrMapOvr>
    <a:masterClrMapping/>
  </p:clrMapOvr>
  <mc:AlternateContent xmlns:mc="http://schemas.openxmlformats.org/markup-compatibility/2006">
    <mc:Choice xmlns:p14="http://schemas.microsoft.com/office/powerpoint/2010/main" Requires="p14">
      <p:transition spd="slow" p14:dur="1250" advTm="19952">
        <p14:flip dir="r"/>
      </p:transition>
    </mc:Choice>
    <mc:Fallback>
      <p:transition spd="slow" advTm="1995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decorative element">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Slide Number Placeholder 5">
            <a:extLst>
              <a:ext uri="{FF2B5EF4-FFF2-40B4-BE49-F238E27FC236}">
                <a16:creationId xmlns:a16="http://schemas.microsoft.com/office/drawing/2014/main" id="{B7F99E8F-CFBF-4A36-93EC-B66007DF4F2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16</a:t>
            </a:fld>
            <a:endParaRPr lang="en-GB" sz="1200" dirty="0">
              <a:solidFill>
                <a:schemeClr val="bg1"/>
              </a:solidFill>
            </a:endParaRPr>
          </a:p>
        </p:txBody>
      </p:sp>
      <p:sp>
        <p:nvSpPr>
          <p:cNvPr id="4" name="TextBox 3">
            <a:extLst>
              <a:ext uri="{FF2B5EF4-FFF2-40B4-BE49-F238E27FC236}">
                <a16:creationId xmlns:a16="http://schemas.microsoft.com/office/drawing/2014/main" id="{F611D88E-56E3-4DFA-8B16-7BC1B45E3D2E}"/>
              </a:ext>
            </a:extLst>
          </p:cNvPr>
          <p:cNvSpPr txBox="1"/>
          <p:nvPr/>
        </p:nvSpPr>
        <p:spPr>
          <a:xfrm>
            <a:off x="2776009" y="6949440"/>
            <a:ext cx="7815385" cy="230832"/>
          </a:xfrm>
          <a:prstGeom prst="rect">
            <a:avLst/>
          </a:prstGeom>
          <a:noFill/>
        </p:spPr>
        <p:txBody>
          <a:bodyPr wrap="square" rtlCol="0">
            <a:spAutoFit/>
          </a:bodyPr>
          <a:lstStyle/>
          <a:p>
            <a:r>
              <a:rPr lang="en-US" sz="900">
                <a:hlinkClick r:id="rId2" tooltip="https://tramullas.com/en-la-school-of-informatics-and-computing-en-indiana-university/"/>
              </a:rPr>
              <a:t>This Photo</a:t>
            </a:r>
            <a:r>
              <a:rPr lang="en-US" sz="900"/>
              <a:t> by Unknown Author is licensed under </a:t>
            </a:r>
            <a:r>
              <a:rPr lang="en-US" sz="900">
                <a:hlinkClick r:id="rId3" tooltip="https://creativecommons.org/licenses/by-sa/3.0/"/>
              </a:rPr>
              <a:t>CC BY-SA</a:t>
            </a:r>
            <a:endParaRPr lang="en-US" sz="900"/>
          </a:p>
        </p:txBody>
      </p:sp>
      <p:pic>
        <p:nvPicPr>
          <p:cNvPr id="3" name="Picture 2">
            <a:extLst>
              <a:ext uri="{FF2B5EF4-FFF2-40B4-BE49-F238E27FC236}">
                <a16:creationId xmlns:a16="http://schemas.microsoft.com/office/drawing/2014/main" id="{329AAA57-23A0-4F00-AC31-04F5AD8FDB5E}"/>
              </a:ext>
            </a:extLst>
          </p:cNvPr>
          <p:cNvPicPr>
            <a:picLocks noChangeAspect="1"/>
          </p:cNvPicPr>
          <p:nvPr/>
        </p:nvPicPr>
        <p:blipFill>
          <a:blip r:embed="rId4">
            <a:extLst>
              <a:ext uri="{837473B0-CC2E-450A-ABE3-18F120FF3D39}">
                <a1611:picAttrSrcUrl xmlns:a1611="http://schemas.microsoft.com/office/drawing/2016/11/main" r:id="rId2"/>
              </a:ext>
            </a:extLst>
          </a:blip>
          <a:stretch>
            <a:fillRect/>
          </a:stretch>
        </p:blipFill>
        <p:spPr>
          <a:xfrm>
            <a:off x="2636393" y="0"/>
            <a:ext cx="7815385" cy="6858000"/>
          </a:xfrm>
          <a:prstGeom prst="rect">
            <a:avLst/>
          </a:prstGeom>
        </p:spPr>
      </p:pic>
      <p:grpSp>
        <p:nvGrpSpPr>
          <p:cNvPr id="9" name="Group 8" descr="decorative element">
            <a:extLst>
              <a:ext uri="{FF2B5EF4-FFF2-40B4-BE49-F238E27FC236}">
                <a16:creationId xmlns:a16="http://schemas.microsoft.com/office/drawing/2014/main" id="{E7969C14-1078-4610-9BC5-74119C9B87BE}"/>
              </a:ext>
            </a:extLst>
          </p:cNvPr>
          <p:cNvGrpSpPr/>
          <p:nvPr/>
        </p:nvGrpSpPr>
        <p:grpSpPr>
          <a:xfrm>
            <a:off x="11925" y="4731453"/>
            <a:ext cx="7833208" cy="2124307"/>
            <a:chOff x="0" y="3808320"/>
            <a:chExt cx="7833208" cy="2547440"/>
          </a:xfrm>
          <a:solidFill>
            <a:schemeClr val="bg1">
              <a:lumMod val="65000"/>
            </a:schemeClr>
          </a:solidFill>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pic>
        <p:nvPicPr>
          <p:cNvPr id="5" name="Picture Placeholder 4" descr="group of students at graduation">
            <a:extLst>
              <a:ext uri="{FF2B5EF4-FFF2-40B4-BE49-F238E27FC236}">
                <a16:creationId xmlns:a16="http://schemas.microsoft.com/office/drawing/2014/main" id="{BD0958B7-E663-4510-9C53-EE09FEEB7365}"/>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a:xfrm>
            <a:off x="7080069" y="-2240"/>
            <a:ext cx="5100005" cy="6858000"/>
          </a:xfrm>
        </p:spPr>
      </p:pic>
      <p:pic>
        <p:nvPicPr>
          <p:cNvPr id="13" name="Picture Placeholder 12" descr="people laughing at a laptop screen">
            <a:extLst>
              <a:ext uri="{FF2B5EF4-FFF2-40B4-BE49-F238E27FC236}">
                <a16:creationId xmlns:a16="http://schemas.microsoft.com/office/drawing/2014/main" id="{9402120B-1989-41A6-9ED1-21A56316A60D}"/>
              </a:ext>
            </a:extLst>
          </p:cNvPr>
          <p:cNvPicPr>
            <a:picLocks noGrp="1" noChangeAspect="1"/>
          </p:cNvPicPr>
          <p:nvPr>
            <p:ph type="pic" sz="quarter" idx="12"/>
          </p:nvPr>
        </p:nvPicPr>
        <p:blipFill rotWithShape="1">
          <a:blip r:embed="rId6" cstate="email">
            <a:extLst>
              <a:ext uri="{28A0092B-C50C-407E-A947-70E740481C1C}">
                <a14:useLocalDpi xmlns:a14="http://schemas.microsoft.com/office/drawing/2010/main"/>
              </a:ext>
            </a:extLst>
          </a:blip>
          <a:srcRect/>
          <a:stretch/>
        </p:blipFill>
        <p:spPr>
          <a:xfrm>
            <a:off x="11925" y="0"/>
            <a:ext cx="5100005" cy="5146766"/>
          </a:xfrm>
        </p:spPr>
      </p:pic>
      <p:sp>
        <p:nvSpPr>
          <p:cNvPr id="16" name="Subtitle 11">
            <a:extLst>
              <a:ext uri="{FF2B5EF4-FFF2-40B4-BE49-F238E27FC236}">
                <a16:creationId xmlns:a16="http://schemas.microsoft.com/office/drawing/2014/main" id="{1F5EADA7-422A-4249-AD82-3F195E2062A6}"/>
              </a:ext>
            </a:extLst>
          </p:cNvPr>
          <p:cNvSpPr txBox="1">
            <a:spLocks/>
          </p:cNvSpPr>
          <p:nvPr/>
        </p:nvSpPr>
        <p:spPr>
          <a:xfrm>
            <a:off x="60959" y="5146766"/>
            <a:ext cx="7267466" cy="1461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Healthcare education needs to move toward an emphasis of “competent performance through active learning” (IOM, 2010).</a:t>
            </a:r>
            <a:endParaRPr lang="en-GB" b="1" dirty="0"/>
          </a:p>
        </p:txBody>
      </p:sp>
    </p:spTree>
    <p:extLst>
      <p:ext uri="{BB962C8B-B14F-4D97-AF65-F5344CB8AC3E}">
        <p14:creationId xmlns:p14="http://schemas.microsoft.com/office/powerpoint/2010/main" val="2022026475"/>
      </p:ext>
    </p:extLst>
  </p:cSld>
  <p:clrMapOvr>
    <a:masterClrMapping/>
  </p:clrMapOvr>
  <mc:AlternateContent xmlns:mc="http://schemas.openxmlformats.org/markup-compatibility/2006">
    <mc:Choice xmlns:p14="http://schemas.microsoft.com/office/powerpoint/2010/main" Requires="p14">
      <p:transition spd="slow" p14:dur="1250" advTm="20083">
        <p14:flip dir="r"/>
      </p:transition>
    </mc:Choice>
    <mc:Fallback>
      <p:transition spd="slow" advTm="2008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boy in front of library stacks">
            <a:extLst>
              <a:ext uri="{FF2B5EF4-FFF2-40B4-BE49-F238E27FC236}">
                <a16:creationId xmlns:a16="http://schemas.microsoft.com/office/drawing/2014/main" id="{141CBC39-54B4-4424-84FB-FDAABDFFAE1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descr="decorative element">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4" name="Rectangle 13" descr="decorative element">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 Placeholder 33">
            <a:extLst>
              <a:ext uri="{FF2B5EF4-FFF2-40B4-BE49-F238E27FC236}">
                <a16:creationId xmlns:a16="http://schemas.microsoft.com/office/drawing/2014/main" id="{859D862E-AE8E-482F-9E23-3C096FF03E54}"/>
              </a:ext>
            </a:extLst>
          </p:cNvPr>
          <p:cNvSpPr>
            <a:spLocks noGrp="1"/>
          </p:cNvSpPr>
          <p:nvPr>
            <p:ph type="body" sz="quarter" idx="11"/>
          </p:nvPr>
        </p:nvSpPr>
        <p:spPr>
          <a:xfrm>
            <a:off x="785586" y="5047107"/>
            <a:ext cx="6007100" cy="1005840"/>
          </a:xfrm>
        </p:spPr>
        <p:txBody>
          <a:bodyPr/>
          <a:lstStyle/>
          <a:p>
            <a:pPr marL="0" indent="0">
              <a:buNone/>
            </a:pPr>
            <a:r>
              <a:rPr lang="en-GB" sz="3200" dirty="0">
                <a:solidFill>
                  <a:schemeClr val="bg1"/>
                </a:solidFill>
              </a:rPr>
              <a:t>Blended Learning combines face-to-face instruction with gamification</a:t>
            </a:r>
          </a:p>
        </p:txBody>
      </p:sp>
      <p:sp>
        <p:nvSpPr>
          <p:cNvPr id="33" name="Title 32">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GB" sz="4400" dirty="0">
                <a:solidFill>
                  <a:schemeClr val="bg1"/>
                </a:solidFill>
              </a:rPr>
              <a:t>Novel Curriculum</a:t>
            </a:r>
          </a:p>
        </p:txBody>
      </p:sp>
      <p:sp>
        <p:nvSpPr>
          <p:cNvPr id="12" name="Slide Number Placeholder 5">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17</a:t>
            </a:fld>
            <a:endParaRPr lang="en-GB"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mc:AlternateContent xmlns:mc="http://schemas.openxmlformats.org/markup-compatibility/2006">
    <mc:Choice xmlns:p14="http://schemas.microsoft.com/office/powerpoint/2010/main" Requires="p14">
      <p:transition spd="slow" p14:dur="1250" advTm="20263">
        <p14:flip dir="r"/>
      </p:transition>
    </mc:Choice>
    <mc:Fallback>
      <p:transition spd="slow" advTm="2026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rial view of spiral staircase">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6" name="Picture Placeholder 5" descr="open book with audience watching play in background">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8229600" cy="6858000"/>
          </a:xfrm>
        </p:spPr>
      </p:pic>
      <p:sp>
        <p:nvSpPr>
          <p:cNvPr id="34" name="Text Placeholder 33">
            <a:extLst>
              <a:ext uri="{FF2B5EF4-FFF2-40B4-BE49-F238E27FC236}">
                <a16:creationId xmlns:a16="http://schemas.microsoft.com/office/drawing/2014/main" id="{859D862E-AE8E-482F-9E23-3C096FF03E54}"/>
              </a:ext>
            </a:extLst>
          </p:cNvPr>
          <p:cNvSpPr>
            <a:spLocks noGrp="1"/>
          </p:cNvSpPr>
          <p:nvPr>
            <p:ph type="body" sz="quarter" idx="11"/>
          </p:nvPr>
        </p:nvSpPr>
        <p:spPr/>
        <p:txBody>
          <a:bodyPr/>
          <a:lstStyle/>
          <a:p>
            <a:r>
              <a:rPr lang="en-GB" sz="2800" dirty="0">
                <a:solidFill>
                  <a:schemeClr val="bg1"/>
                </a:solidFill>
              </a:rPr>
              <a:t>Translators of game development communication to the world</a:t>
            </a:r>
          </a:p>
        </p:txBody>
      </p:sp>
      <p:sp>
        <p:nvSpPr>
          <p:cNvPr id="33" name="Title 32">
            <a:extLst>
              <a:ext uri="{FF2B5EF4-FFF2-40B4-BE49-F238E27FC236}">
                <a16:creationId xmlns:a16="http://schemas.microsoft.com/office/drawing/2014/main" id="{18CDD97B-6E25-4FB4-B239-493E54AA0830}"/>
              </a:ext>
            </a:extLst>
          </p:cNvPr>
          <p:cNvSpPr>
            <a:spLocks noGrp="1"/>
          </p:cNvSpPr>
          <p:nvPr>
            <p:ph type="title"/>
          </p:nvPr>
        </p:nvSpPr>
        <p:spPr>
          <a:xfrm>
            <a:off x="722087" y="3813347"/>
            <a:ext cx="5005614" cy="822960"/>
          </a:xfrm>
        </p:spPr>
        <p:txBody>
          <a:bodyPr/>
          <a:lstStyle/>
          <a:p>
            <a:r>
              <a:rPr lang="en-GB" sz="4400" dirty="0">
                <a:solidFill>
                  <a:schemeClr val="bg1"/>
                </a:solidFill>
              </a:rPr>
              <a:t>Technical Communication</a:t>
            </a:r>
            <a:r>
              <a:rPr lang="en-GB" dirty="0">
                <a:solidFill>
                  <a:schemeClr val="bg1"/>
                </a:solidFill>
              </a:rPr>
              <a:t> </a:t>
            </a:r>
          </a:p>
        </p:txBody>
      </p:sp>
      <p:sp>
        <p:nvSpPr>
          <p:cNvPr id="8" name="Rectangle 7" descr="decorative element">
            <a:extLst>
              <a:ext uri="{FF2B5EF4-FFF2-40B4-BE49-F238E27FC236}">
                <a16:creationId xmlns:a16="http://schemas.microsoft.com/office/drawing/2014/main" id="{4E4A96D9-2D70-4D9E-B61C-9B23F3FD516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lide Number Placeholder 5">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18</a:t>
            </a:fld>
            <a:endParaRPr lang="en-GB" sz="1200" dirty="0">
              <a:solidFill>
                <a:schemeClr val="bg1"/>
              </a:solidFill>
            </a:endParaRPr>
          </a:p>
        </p:txBody>
      </p:sp>
    </p:spTree>
    <p:extLst>
      <p:ext uri="{BB962C8B-B14F-4D97-AF65-F5344CB8AC3E}">
        <p14:creationId xmlns:p14="http://schemas.microsoft.com/office/powerpoint/2010/main" val="3077312356"/>
      </p:ext>
    </p:extLst>
  </p:cSld>
  <p:clrMapOvr>
    <a:masterClrMapping/>
  </p:clrMapOvr>
  <mc:AlternateContent xmlns:mc="http://schemas.openxmlformats.org/markup-compatibility/2006">
    <mc:Choice xmlns:p14="http://schemas.microsoft.com/office/powerpoint/2010/main" Requires="p14">
      <p:transition spd="slow" p14:dur="1250" advTm="20467">
        <p14:flip dir="r"/>
      </p:transition>
    </mc:Choice>
    <mc:Fallback>
      <p:transition spd="slow" advTm="20467">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1524000" y="1643569"/>
            <a:ext cx="9144000" cy="1355750"/>
          </a:xfrm>
        </p:spPr>
        <p:txBody>
          <a:bodyPr>
            <a:normAutofit/>
          </a:bodyPr>
          <a:lstStyle/>
          <a:p>
            <a:pPr algn="l"/>
            <a:r>
              <a:rPr lang="en-US" sz="5400" dirty="0">
                <a:latin typeface="Franklin Gothic Book" panose="020B0503020102020204" pitchFamily="34" charset="0"/>
                <a:cs typeface="Segoe UI" panose="020B0502040204020203" pitchFamily="34" charset="0"/>
              </a:rPr>
              <a:t>Discussion</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523999" y="2999320"/>
            <a:ext cx="9775371" cy="2130462"/>
          </a:xfrm>
        </p:spPr>
        <p:txBody>
          <a:bodyPr>
            <a:normAutofit/>
          </a:bodyPr>
          <a:lstStyle/>
          <a:p>
            <a:pPr algn="l"/>
            <a:r>
              <a:rPr lang="en-US" sz="2800" dirty="0">
                <a:latin typeface="Segoe UI" panose="020B0502040204020203" pitchFamily="34" charset="0"/>
                <a:cs typeface="Segoe UI" panose="020B0502040204020203" pitchFamily="34" charset="0"/>
              </a:rPr>
              <a:t>Global healthcare gamification reaches</a:t>
            </a:r>
            <a:r>
              <a:rPr lang="en-US" sz="2800" dirty="0"/>
              <a:t> $4.2 billion by 2022</a:t>
            </a:r>
          </a:p>
          <a:p>
            <a:pPr algn="l"/>
            <a:r>
              <a:rPr lang="en-US" sz="2800" dirty="0">
                <a:latin typeface="Segoe UI" panose="020B0502040204020203" pitchFamily="34" charset="0"/>
                <a:cs typeface="Segoe UI" panose="020B0502040204020203" pitchFamily="34" charset="0"/>
              </a:rPr>
              <a:t>Estimated global healthcare gamification could reach $13.5 billion by 2025.</a:t>
            </a:r>
          </a:p>
        </p:txBody>
      </p:sp>
      <p:pic>
        <p:nvPicPr>
          <p:cNvPr id="9" name="Graphic 8">
            <a:extLst>
              <a:ext uri="{FF2B5EF4-FFF2-40B4-BE49-F238E27FC236}">
                <a16:creationId xmlns:a16="http://schemas.microsoft.com/office/drawing/2014/main" id="{93E427C7-0218-4592-82DA-2431E4BF875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4237" r="1" b="37833"/>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pic>
        <p:nvPicPr>
          <p:cNvPr id="5" name="Graphic 4">
            <a:extLst>
              <a:ext uri="{FF2B5EF4-FFF2-40B4-BE49-F238E27FC236}">
                <a16:creationId xmlns:a16="http://schemas.microsoft.com/office/drawing/2014/main" id="{EB71843F-0A0B-4317-B205-4B0A0B97C0FD}"/>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18089" r="2" b="10591"/>
          <a:stretch/>
        </p:blipFill>
        <p:spPr>
          <a:xfrm>
            <a:off x="20" y="-6956"/>
            <a:ext cx="4475120" cy="2130473"/>
          </a:xfrm>
          <a:custGeom>
            <a:avLst/>
            <a:gdLst>
              <a:gd name="connsiteX0" fmla="*/ 0 w 4475140"/>
              <a:gd name="connsiteY0" fmla="*/ 0 h 2130473"/>
              <a:gd name="connsiteX1" fmla="*/ 1074821 w 4475140"/>
              <a:gd name="connsiteY1" fmla="*/ 0 h 2130473"/>
              <a:gd name="connsiteX2" fmla="*/ 1074821 w 4475140"/>
              <a:gd name="connsiteY2" fmla="*/ 239 h 2130473"/>
              <a:gd name="connsiteX3" fmla="*/ 4475140 w 4475140"/>
              <a:gd name="connsiteY3" fmla="*/ 239 h 2130473"/>
              <a:gd name="connsiteX4" fmla="*/ 3488563 w 4475140"/>
              <a:gd name="connsiteY4" fmla="*/ 2130473 h 2130473"/>
              <a:gd name="connsiteX5" fmla="*/ 0 w 4475140"/>
              <a:gd name="connsiteY5" fmla="*/ 2130473 h 21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11" name="Graphic 10">
            <a:extLst>
              <a:ext uri="{FF2B5EF4-FFF2-40B4-BE49-F238E27FC236}">
                <a16:creationId xmlns:a16="http://schemas.microsoft.com/office/drawing/2014/main" id="{18A239E6-97C0-4A74-8E7A-C9FD39A8C92C}"/>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r="1" b="26926"/>
          <a:stretch/>
        </p:blipFill>
        <p:spPr>
          <a:xfrm>
            <a:off x="7716860" y="4683320"/>
            <a:ext cx="4475140" cy="2174680"/>
          </a:xfrm>
          <a:custGeom>
            <a:avLst/>
            <a:gdLst>
              <a:gd name="connsiteX0" fmla="*/ 1006941 w 4475140"/>
              <a:gd name="connsiteY0" fmla="*/ 0 h 2174680"/>
              <a:gd name="connsiteX1" fmla="*/ 4475140 w 4475140"/>
              <a:gd name="connsiteY1" fmla="*/ 0 h 2174680"/>
              <a:gd name="connsiteX2" fmla="*/ 4475140 w 4475140"/>
              <a:gd name="connsiteY2" fmla="*/ 2174680 h 2174680"/>
              <a:gd name="connsiteX3" fmla="*/ 3400319 w 4475140"/>
              <a:gd name="connsiteY3" fmla="*/ 2174680 h 2174680"/>
              <a:gd name="connsiteX4" fmla="*/ 3400319 w 4475140"/>
              <a:gd name="connsiteY4" fmla="*/ 2174202 h 2174680"/>
              <a:gd name="connsiteX5" fmla="*/ 0 w 4475140"/>
              <a:gd name="connsiteY5" fmla="*/ 2174202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7" name="Graphic 6">
            <a:extLst>
              <a:ext uri="{FF2B5EF4-FFF2-40B4-BE49-F238E27FC236}">
                <a16:creationId xmlns:a16="http://schemas.microsoft.com/office/drawing/2014/main" id="{2696A1A4-8E43-47F6-A6DC-A9ADAB053D8B}"/>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t="27405" r="-2" b="34541"/>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Tree>
    <p:custDataLst>
      <p:tags r:id="rId1"/>
    </p:custDataLst>
    <p:extLst>
      <p:ext uri="{BB962C8B-B14F-4D97-AF65-F5344CB8AC3E}">
        <p14:creationId xmlns:p14="http://schemas.microsoft.com/office/powerpoint/2010/main" val="2372968877"/>
      </p:ext>
    </p:extLst>
  </p:cSld>
  <p:clrMapOvr>
    <a:masterClrMapping/>
  </p:clrMapOvr>
  <mc:AlternateContent xmlns:mc="http://schemas.openxmlformats.org/markup-compatibility/2006">
    <mc:Choice xmlns:p14="http://schemas.microsoft.com/office/powerpoint/2010/main" Requires="p14">
      <p:transition spd="slow" p14:dur="2000" advTm="20694"/>
    </mc:Choice>
    <mc:Fallback>
      <p:transition spd="slow" advTm="206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s on a shelf">
            <a:extLst>
              <a:ext uri="{FF2B5EF4-FFF2-40B4-BE49-F238E27FC236}">
                <a16:creationId xmlns:a16="http://schemas.microsoft.com/office/drawing/2014/main" id="{0BCD2159-BE65-43D5-9E0A-9EB4B1B2F85B}"/>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grpSp>
        <p:nvGrpSpPr>
          <p:cNvPr id="23" name="Group 22" descr="decorative element">
            <a:extLst>
              <a:ext uri="{FF2B5EF4-FFF2-40B4-BE49-F238E27FC236}">
                <a16:creationId xmlns:a16="http://schemas.microsoft.com/office/drawing/2014/main" id="{28C94A8D-A234-408C-8281-33CCC01BE2A8}"/>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4" name="Title 33">
            <a:extLst>
              <a:ext uri="{FF2B5EF4-FFF2-40B4-BE49-F238E27FC236}">
                <a16:creationId xmlns:a16="http://schemas.microsoft.com/office/drawing/2014/main" id="{3749FE94-FC7C-4359-A56E-6C7A87BDEE87}"/>
              </a:ext>
            </a:extLst>
          </p:cNvPr>
          <p:cNvSpPr>
            <a:spLocks noGrp="1"/>
          </p:cNvSpPr>
          <p:nvPr>
            <p:ph type="title"/>
          </p:nvPr>
        </p:nvSpPr>
        <p:spPr>
          <a:xfrm>
            <a:off x="1608665" y="-1163903"/>
            <a:ext cx="9574445" cy="1163903"/>
          </a:xfrm>
        </p:spPr>
        <p:txBody>
          <a:bodyPr/>
          <a:lstStyle/>
          <a:p>
            <a:pPr algn="ctr"/>
            <a:r>
              <a:rPr lang="en-GB" dirty="0"/>
              <a:t>LET THE GAMES BEGIN: An Evaluation of Gamification for Health Informatics Students</a:t>
            </a:r>
          </a:p>
        </p:txBody>
      </p:sp>
      <p:sp>
        <p:nvSpPr>
          <p:cNvPr id="35" name="Text Placeholder 34">
            <a:extLst>
              <a:ext uri="{FF2B5EF4-FFF2-40B4-BE49-F238E27FC236}">
                <a16:creationId xmlns:a16="http://schemas.microsoft.com/office/drawing/2014/main" id="{3F200E92-5A1F-40B7-AE02-46929BC459EA}"/>
              </a:ext>
            </a:extLst>
          </p:cNvPr>
          <p:cNvSpPr>
            <a:spLocks noGrp="1"/>
          </p:cNvSpPr>
          <p:nvPr>
            <p:ph type="body" idx="1"/>
          </p:nvPr>
        </p:nvSpPr>
        <p:spPr>
          <a:xfrm>
            <a:off x="2527680" y="5166169"/>
            <a:ext cx="7736417" cy="978408"/>
          </a:xfrm>
        </p:spPr>
        <p:txBody>
          <a:bodyPr/>
          <a:lstStyle/>
          <a:p>
            <a:pPr algn="ctr"/>
            <a:r>
              <a:rPr lang="en-US" dirty="0"/>
              <a:t>ENG 512 Fall 2018 Theory and Research in Professional Writing Huiling Ding, PhD </a:t>
            </a:r>
          </a:p>
          <a:p>
            <a:pPr algn="ctr"/>
            <a:r>
              <a:rPr lang="en-US" dirty="0"/>
              <a:t>Kelia S. Ray </a:t>
            </a:r>
          </a:p>
          <a:p>
            <a:pPr algn="ctr"/>
            <a:r>
              <a:rPr lang="en-US" u="sng" dirty="0">
                <a:hlinkClick r:id="rId4"/>
              </a:rPr>
              <a:t>ksray2@ncsu.edu</a:t>
            </a:r>
            <a:endParaRPr lang="en-US" dirty="0"/>
          </a:p>
          <a:p>
            <a:pPr algn="ctr"/>
            <a:r>
              <a:rPr lang="en-US" dirty="0"/>
              <a:t>19 November 2018</a:t>
            </a:r>
          </a:p>
        </p:txBody>
      </p:sp>
    </p:spTree>
    <p:extLst>
      <p:ext uri="{BB962C8B-B14F-4D97-AF65-F5344CB8AC3E}">
        <p14:creationId xmlns:p14="http://schemas.microsoft.com/office/powerpoint/2010/main" val="310553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638">
        <p159:morph option="byObject"/>
      </p:transition>
    </mc:Choice>
    <mc:Fallback>
      <p:transition spd="slow" advClick="0" advTm="163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rial view of boy sitting at his laptop">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14" name="Rectangle 13" descr="decorative element">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Slide Number Placeholder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20</a:t>
            </a:fld>
            <a:endParaRPr lang="en-GB" sz="1200" dirty="0">
              <a:solidFill>
                <a:schemeClr val="bg1"/>
              </a:solidFill>
            </a:endParaRPr>
          </a:p>
        </p:txBody>
      </p:sp>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4400" dirty="0"/>
              <a:t>Implications </a:t>
            </a:r>
            <a:endParaRPr lang="en-GB" sz="4400" dirty="0"/>
          </a:p>
        </p:txBody>
      </p:sp>
      <p:pic>
        <p:nvPicPr>
          <p:cNvPr id="12" name="Picture 11">
            <a:extLst>
              <a:ext uri="{FF2B5EF4-FFF2-40B4-BE49-F238E27FC236}">
                <a16:creationId xmlns:a16="http://schemas.microsoft.com/office/drawing/2014/main" id="{E657E530-EE2B-43A9-954E-D563B6D675A2}"/>
              </a:ext>
            </a:extLst>
          </p:cNvPr>
          <p:cNvPicPr>
            <a:picLocks noChangeAspect="1"/>
          </p:cNvPicPr>
          <p:nvPr/>
        </p:nvPicPr>
        <p:blipFill>
          <a:blip r:embed="rId3">
            <a:alphaModFix amt="62000"/>
            <a:extLst>
              <a:ext uri="{837473B0-CC2E-450A-ABE3-18F120FF3D39}">
                <a1611:picAttrSrcUrl xmlns:a1611="http://schemas.microsoft.com/office/drawing/2016/11/main" r:id="rId4"/>
              </a:ext>
            </a:extLst>
          </a:blip>
          <a:stretch>
            <a:fillRect/>
          </a:stretch>
        </p:blipFill>
        <p:spPr>
          <a:xfrm>
            <a:off x="5726382" y="2860495"/>
            <a:ext cx="6289527" cy="33018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effectLst>
            <a:reflection blurRad="482600" stA="70000" endPos="65000" dist="279400" dir="5400000" sy="-100000" algn="bl" rotWithShape="0"/>
            <a:softEdge rad="76200"/>
          </a:effectLst>
        </p:spPr>
      </p:pic>
      <p:pic>
        <p:nvPicPr>
          <p:cNvPr id="19" name="Picture 18">
            <a:extLst>
              <a:ext uri="{FF2B5EF4-FFF2-40B4-BE49-F238E27FC236}">
                <a16:creationId xmlns:a16="http://schemas.microsoft.com/office/drawing/2014/main" id="{EF8DD798-10DC-41C7-A7E9-C450EE55873D}"/>
              </a:ext>
            </a:extLst>
          </p:cNvPr>
          <p:cNvPicPr>
            <a:picLocks noChangeAspect="1"/>
          </p:cNvPicPr>
          <p:nvPr/>
        </p:nvPicPr>
        <p:blipFill>
          <a:blip r:embed="rId5">
            <a:alphaModFix amt="83000"/>
            <a:extLst>
              <a:ext uri="{837473B0-CC2E-450A-ABE3-18F120FF3D39}">
                <a1611:picAttrSrcUrl xmlns:a1611="http://schemas.microsoft.com/office/drawing/2016/11/main" r:id="rId6"/>
              </a:ext>
            </a:extLst>
          </a:blip>
          <a:stretch>
            <a:fillRect/>
          </a:stretch>
        </p:blipFill>
        <p:spPr>
          <a:xfrm>
            <a:off x="176091" y="1581901"/>
            <a:ext cx="5788925" cy="3858140"/>
          </a:xfrm>
          <a:prstGeom prst="rect">
            <a:avLst/>
          </a:prstGeom>
          <a:effectLst>
            <a:softEdge rad="635000"/>
          </a:effectLst>
        </p:spPr>
      </p:pic>
      <p:sp>
        <p:nvSpPr>
          <p:cNvPr id="20" name="TextBox 19">
            <a:extLst>
              <a:ext uri="{FF2B5EF4-FFF2-40B4-BE49-F238E27FC236}">
                <a16:creationId xmlns:a16="http://schemas.microsoft.com/office/drawing/2014/main" id="{765C8EED-DA0E-47FF-84D9-06E2B6A5449A}"/>
              </a:ext>
            </a:extLst>
          </p:cNvPr>
          <p:cNvSpPr txBox="1"/>
          <p:nvPr/>
        </p:nvSpPr>
        <p:spPr>
          <a:xfrm>
            <a:off x="5043264" y="6572037"/>
            <a:ext cx="5145024" cy="230832"/>
          </a:xfrm>
          <a:prstGeom prst="rect">
            <a:avLst/>
          </a:prstGeom>
          <a:noFill/>
        </p:spPr>
        <p:txBody>
          <a:bodyPr wrap="square" rtlCol="0">
            <a:spAutoFit/>
          </a:bodyPr>
          <a:lstStyle/>
          <a:p>
            <a:r>
              <a:rPr lang="en-US" sz="900" dirty="0" err="1">
                <a:hlinkClick r:id="rId6" tooltip="http://www.duperrin.com/english/2017/10/05/mind-the-digital-gap/"/>
              </a:rPr>
              <a:t>Thi</a:t>
            </a:r>
            <a:r>
              <a:rPr lang="en-US" sz="900" dirty="0">
                <a:hlinkClick r:id="rId6" tooltip="http://www.duperrin.com/english/2017/10/05/mind-the-digital-gap/"/>
              </a:rPr>
              <a:t> Photo</a:t>
            </a:r>
            <a:r>
              <a:rPr lang="en-US" sz="900" dirty="0"/>
              <a:t> by Unknown Author is licensed under </a:t>
            </a:r>
            <a:r>
              <a:rPr lang="en-US" sz="900" dirty="0">
                <a:hlinkClick r:id="rId7" tooltip="https://creativecommons.org/licenses/by-nc-sa/3.0/"/>
              </a:rPr>
              <a:t>CC BY-SA-NC</a:t>
            </a:r>
            <a:endParaRPr lang="en-US" sz="900" dirty="0"/>
          </a:p>
        </p:txBody>
      </p:sp>
      <p:sp>
        <p:nvSpPr>
          <p:cNvPr id="17" name="Parallelogram 16">
            <a:extLst>
              <a:ext uri="{FF2B5EF4-FFF2-40B4-BE49-F238E27FC236}">
                <a16:creationId xmlns:a16="http://schemas.microsoft.com/office/drawing/2014/main" id="{D783C1A3-7552-4846-96D5-94C60131072A}"/>
              </a:ext>
            </a:extLst>
          </p:cNvPr>
          <p:cNvSpPr/>
          <p:nvPr/>
        </p:nvSpPr>
        <p:spPr>
          <a:xfrm>
            <a:off x="849256" y="0"/>
            <a:ext cx="10842928" cy="6858000"/>
          </a:xfrm>
          <a:prstGeom prst="parallelogram">
            <a:avLst/>
          </a:prstGeom>
          <a:blipFill dpi="0" rotWithShape="1">
            <a:blip r:embed="rId8">
              <a:alphaModFix amt="28000"/>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07125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480">
        <p15:prstTrans prst="crush"/>
      </p:transition>
    </mc:Choice>
    <mc:Fallback>
      <p:transition spd="slow" advTm="2048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rial view of boy sitting at his laptop">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14" name="Rectangle 13" descr="decorative element">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Slide Number Placeholder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21</a:t>
            </a:fld>
            <a:endParaRPr lang="en-GB" sz="1200" dirty="0">
              <a:solidFill>
                <a:schemeClr val="bg1"/>
              </a:solidFill>
            </a:endParaRPr>
          </a:p>
        </p:txBody>
      </p:sp>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4400" dirty="0">
                <a:hlinkClick r:id="rId3"/>
              </a:rPr>
              <a:t>Limitations</a:t>
            </a:r>
            <a:r>
              <a:rPr lang="en-US" sz="4400" dirty="0"/>
              <a:t> </a:t>
            </a:r>
            <a:endParaRPr lang="en-GB" sz="4400" dirty="0"/>
          </a:p>
        </p:txBody>
      </p:sp>
      <p:sp>
        <p:nvSpPr>
          <p:cNvPr id="20" name="TextBox 19">
            <a:extLst>
              <a:ext uri="{FF2B5EF4-FFF2-40B4-BE49-F238E27FC236}">
                <a16:creationId xmlns:a16="http://schemas.microsoft.com/office/drawing/2014/main" id="{765C8EED-DA0E-47FF-84D9-06E2B6A5449A}"/>
              </a:ext>
            </a:extLst>
          </p:cNvPr>
          <p:cNvSpPr txBox="1"/>
          <p:nvPr/>
        </p:nvSpPr>
        <p:spPr>
          <a:xfrm>
            <a:off x="5043264" y="6572037"/>
            <a:ext cx="5145024" cy="230832"/>
          </a:xfrm>
          <a:prstGeom prst="rect">
            <a:avLst/>
          </a:prstGeom>
          <a:noFill/>
        </p:spPr>
        <p:txBody>
          <a:bodyPr wrap="square" rtlCol="0">
            <a:spAutoFit/>
          </a:bodyPr>
          <a:lstStyle/>
          <a:p>
            <a:r>
              <a:rPr lang="en-US" sz="900" dirty="0" err="1">
                <a:hlinkClick r:id="rId4" tooltip="http://www.duperrin.com/english/2017/10/05/mind-the-digital-gap/"/>
              </a:rPr>
              <a:t>Thi</a:t>
            </a:r>
            <a:r>
              <a:rPr lang="en-US" sz="900" dirty="0">
                <a:hlinkClick r:id="rId4" tooltip="http://www.duperrin.com/english/2017/10/05/mind-the-digital-gap/"/>
              </a:rPr>
              <a:t> Photo</a:t>
            </a:r>
            <a:r>
              <a:rPr lang="en-US" sz="900" dirty="0"/>
              <a:t> by Unknown Author is licensed under </a:t>
            </a:r>
            <a:r>
              <a:rPr lang="en-US" sz="900" dirty="0">
                <a:hlinkClick r:id="rId5" tooltip="https://creativecommons.org/licenses/by-nc-sa/3.0/"/>
              </a:rPr>
              <a:t>CC BY-SA-NC</a:t>
            </a:r>
            <a:endParaRPr lang="en-US" sz="900" dirty="0"/>
          </a:p>
        </p:txBody>
      </p:sp>
      <p:sp>
        <p:nvSpPr>
          <p:cNvPr id="10" name="Parallelogram 9">
            <a:extLst>
              <a:ext uri="{FF2B5EF4-FFF2-40B4-BE49-F238E27FC236}">
                <a16:creationId xmlns:a16="http://schemas.microsoft.com/office/drawing/2014/main" id="{11E692D4-6AEA-4652-A7AE-A02328258A55}"/>
              </a:ext>
            </a:extLst>
          </p:cNvPr>
          <p:cNvSpPr/>
          <p:nvPr/>
        </p:nvSpPr>
        <p:spPr>
          <a:xfrm>
            <a:off x="849256" y="0"/>
            <a:ext cx="10842928" cy="6858000"/>
          </a:xfrm>
          <a:prstGeom prst="parallelogram">
            <a:avLst/>
          </a:prstGeom>
          <a:blipFill dpi="0" rotWithShape="1">
            <a:blip r:embed="rId6">
              <a:alphaModFix amt="28000"/>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5AD577C9-4C5D-4C49-904D-A9CD1110CD15}"/>
              </a:ext>
            </a:extLst>
          </p:cNvPr>
          <p:cNvPicPr>
            <a:picLocks noChangeAspect="1"/>
          </p:cNvPicPr>
          <p:nvPr/>
        </p:nvPicPr>
        <p:blipFill rotWithShape="1">
          <a:blip r:embed="rId8">
            <a:alphaModFix amt="88000"/>
          </a:blip>
          <a:srcRect l="19464" t="20231" r="20000" b="10808"/>
          <a:stretch/>
        </p:blipFill>
        <p:spPr>
          <a:xfrm>
            <a:off x="2108627" y="1267215"/>
            <a:ext cx="8079661" cy="5174860"/>
          </a:xfrm>
          <a:prstGeom prst="rect">
            <a:avLst/>
          </a:prstGeom>
        </p:spPr>
      </p:pic>
    </p:spTree>
    <p:extLst>
      <p:ext uri="{BB962C8B-B14F-4D97-AF65-F5344CB8AC3E}">
        <p14:creationId xmlns:p14="http://schemas.microsoft.com/office/powerpoint/2010/main" val="31410729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429">
        <p15:prstTrans prst="crush"/>
      </p:transition>
    </mc:Choice>
    <mc:Fallback>
      <p:transition spd="slow" advTm="20429">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F00BE7-5F89-42C9-A2ED-6D0686C0487E}"/>
              </a:ext>
            </a:extLst>
          </p:cNvPr>
          <p:cNvSpPr>
            <a:spLocks noGrp="1"/>
          </p:cNvSpPr>
          <p:nvPr>
            <p:ph type="body" sz="quarter" idx="11"/>
          </p:nvPr>
        </p:nvSpPr>
        <p:spPr/>
        <p:txBody>
          <a:bodyPr/>
          <a:lstStyle/>
          <a:p>
            <a:endParaRPr lang="en-US" dirty="0"/>
          </a:p>
        </p:txBody>
      </p:sp>
      <p:pic>
        <p:nvPicPr>
          <p:cNvPr id="7" name="Picture 6">
            <a:hlinkClick r:id="rId2"/>
            <a:extLst>
              <a:ext uri="{FF2B5EF4-FFF2-40B4-BE49-F238E27FC236}">
                <a16:creationId xmlns:a16="http://schemas.microsoft.com/office/drawing/2014/main" id="{DB7F0029-C20F-48A6-BBD2-253045967C65}"/>
              </a:ext>
            </a:extLst>
          </p:cNvPr>
          <p:cNvPicPr>
            <a:picLocks noChangeAspect="1"/>
          </p:cNvPicPr>
          <p:nvPr/>
        </p:nvPicPr>
        <p:blipFill rotWithShape="1">
          <a:blip r:embed="rId3"/>
          <a:srcRect l="576" t="-367" r="1095" b="25300"/>
          <a:stretch/>
        </p:blipFill>
        <p:spPr>
          <a:xfrm>
            <a:off x="1097643" y="389756"/>
            <a:ext cx="9886949" cy="5910805"/>
          </a:xfrm>
          <a:prstGeom prst="rect">
            <a:avLst/>
          </a:prstGeom>
        </p:spPr>
      </p:pic>
    </p:spTree>
    <p:extLst>
      <p:ext uri="{BB962C8B-B14F-4D97-AF65-F5344CB8AC3E}">
        <p14:creationId xmlns:p14="http://schemas.microsoft.com/office/powerpoint/2010/main" val="34845849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54">
        <p15:prstTrans prst="wind"/>
      </p:transition>
    </mc:Choice>
    <mc:Fallback>
      <p:transition spd="slow" advTm="20054">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Game controller">
            <a:hlinkClick r:id="rId3"/>
            <a:extLst>
              <a:ext uri="{FF2B5EF4-FFF2-40B4-BE49-F238E27FC236}">
                <a16:creationId xmlns:a16="http://schemas.microsoft.com/office/drawing/2014/main" id="{A5B7F27D-A9F3-4B99-85C2-D6776DBE7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3846732"/>
            <a:ext cx="1935842" cy="1935842"/>
          </a:xfrm>
          <a:prstGeom prst="rect">
            <a:avLst/>
          </a:prstGeom>
        </p:spPr>
      </p:pic>
      <p:pic>
        <p:nvPicPr>
          <p:cNvPr id="10" name="Online Media 9" title="Fingerprint Analysis - CSI Case 2: Canine Caper">
            <a:hlinkClick r:id="" action="ppaction://media"/>
            <a:extLst>
              <a:ext uri="{FF2B5EF4-FFF2-40B4-BE49-F238E27FC236}">
                <a16:creationId xmlns:a16="http://schemas.microsoft.com/office/drawing/2014/main" id="{5E3A8341-17A3-4B3C-A92D-922B47C73FEB}"/>
              </a:ext>
            </a:extLst>
          </p:cNvPr>
          <p:cNvPicPr>
            <a:picLocks noRot="1" noChangeAspect="1"/>
          </p:cNvPicPr>
          <p:nvPr>
            <a:videoFile r:link="rId1"/>
          </p:nvPr>
        </p:nvPicPr>
        <p:blipFill>
          <a:blip r:embed="rId6"/>
          <a:stretch>
            <a:fillRect/>
          </a:stretch>
        </p:blipFill>
        <p:spPr>
          <a:xfrm>
            <a:off x="2206897" y="461860"/>
            <a:ext cx="8777695" cy="493745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77285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0098">
        <p15:prstTrans prst="curtains"/>
      </p:transition>
    </mc:Choice>
    <mc:Fallback>
      <p:transition spd="slow" advTm="2009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6" descr="boy walking with a bookbag and bike">
            <a:extLst>
              <a:ext uri="{FF2B5EF4-FFF2-40B4-BE49-F238E27FC236}">
                <a16:creationId xmlns:a16="http://schemas.microsoft.com/office/drawing/2014/main" id="{F88A02A8-E37F-4CAC-8EC2-C8F0C595EAF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6286500" cy="6858000"/>
          </a:xfrm>
          <a:prstGeom prst="rect">
            <a:avLst/>
          </a:prstGeom>
          <a:effectLst>
            <a:softEdge rad="317500"/>
          </a:effectLst>
        </p:spPr>
      </p:pic>
      <p:sp>
        <p:nvSpPr>
          <p:cNvPr id="34" name="Freeform: Shape 2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FF36EE7-AE57-42F4-ACA9-A328C1F4EA02}"/>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4400" dirty="0">
                <a:solidFill>
                  <a:srgbClr val="FFFFFF"/>
                </a:solidFill>
                <a:latin typeface="+mj-lt"/>
              </a:rPr>
              <a:t>Conclusion </a:t>
            </a:r>
          </a:p>
        </p:txBody>
      </p:sp>
      <p:graphicFrame>
        <p:nvGraphicFramePr>
          <p:cNvPr id="20" name="Text Placeholder 15">
            <a:extLst>
              <a:ext uri="{FF2B5EF4-FFF2-40B4-BE49-F238E27FC236}">
                <a16:creationId xmlns:a16="http://schemas.microsoft.com/office/drawing/2014/main" id="{0EE3B78E-A667-40B4-B2E9-AFD8D3342D89}"/>
              </a:ext>
            </a:extLst>
          </p:cNvPr>
          <p:cNvGraphicFramePr/>
          <p:nvPr>
            <p:extLst>
              <p:ext uri="{D42A27DB-BD31-4B8C-83A1-F6EECF244321}">
                <p14:modId xmlns:p14="http://schemas.microsoft.com/office/powerpoint/2010/main" val="28833349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473452"/>
      </p:ext>
    </p:extLst>
  </p:cSld>
  <p:clrMapOvr>
    <a:masterClrMapping/>
  </p:clrMapOvr>
  <mc:AlternateContent xmlns:mc="http://schemas.openxmlformats.org/markup-compatibility/2006">
    <mc:Choice xmlns:p14="http://schemas.microsoft.com/office/powerpoint/2010/main" Requires="p14">
      <p:transition spd="slow" p14:dur="4000" advTm="21021">
        <p14:vortex dir="r"/>
      </p:transition>
    </mc:Choice>
    <mc:Fallback>
      <p:transition spd="slow" advTm="2102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descr="decorative element">
            <a:extLst>
              <a:ext uri="{FF2B5EF4-FFF2-40B4-BE49-F238E27FC236}">
                <a16:creationId xmlns:a16="http://schemas.microsoft.com/office/drawing/2014/main" id="{31664CF3-C0D1-4769-8E59-8694AF07951A}"/>
              </a:ext>
            </a:extLst>
          </p:cNvPr>
          <p:cNvSpPr/>
          <p:nvPr/>
        </p:nvSpPr>
        <p:spPr>
          <a:xfrm>
            <a:off x="1" y="-5625"/>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Title 41">
            <a:extLst>
              <a:ext uri="{FF2B5EF4-FFF2-40B4-BE49-F238E27FC236}">
                <a16:creationId xmlns:a16="http://schemas.microsoft.com/office/drawing/2014/main" id="{72FCEAE4-FA74-4446-B2F5-9AFA2DA139A2}"/>
              </a:ext>
            </a:extLst>
          </p:cNvPr>
          <p:cNvSpPr>
            <a:spLocks noGrp="1"/>
          </p:cNvSpPr>
          <p:nvPr>
            <p:ph type="ctrTitle"/>
          </p:nvPr>
        </p:nvSpPr>
        <p:spPr>
          <a:xfrm>
            <a:off x="517005" y="3697384"/>
            <a:ext cx="5578995" cy="879928"/>
          </a:xfrm>
        </p:spPr>
        <p:txBody>
          <a:bodyPr/>
          <a:lstStyle/>
          <a:p>
            <a:r>
              <a:rPr lang="en-US" b="0" dirty="0"/>
              <a:t>THANK YOU</a:t>
            </a:r>
            <a:endParaRPr lang="en-GB" b="0" dirty="0"/>
          </a:p>
        </p:txBody>
      </p:sp>
      <p:sp>
        <p:nvSpPr>
          <p:cNvPr id="87" name="Text Placeholder 86">
            <a:extLst>
              <a:ext uri="{FF2B5EF4-FFF2-40B4-BE49-F238E27FC236}">
                <a16:creationId xmlns:a16="http://schemas.microsoft.com/office/drawing/2014/main" id="{DF3FE72B-F9BD-472F-A413-71BEEF95F43B}"/>
              </a:ext>
            </a:extLst>
          </p:cNvPr>
          <p:cNvSpPr>
            <a:spLocks noGrp="1"/>
          </p:cNvSpPr>
          <p:nvPr>
            <p:ph type="body" sz="quarter" idx="17"/>
          </p:nvPr>
        </p:nvSpPr>
        <p:spPr/>
        <p:txBody>
          <a:bodyPr/>
          <a:lstStyle/>
          <a:p>
            <a:r>
              <a:rPr lang="en-US" dirty="0"/>
              <a:t>Email </a:t>
            </a:r>
            <a:r>
              <a:rPr lang="en-US" u="sng" dirty="0">
                <a:hlinkClick r:id="rId3"/>
              </a:rPr>
              <a:t>ksray2@ncsu.edu</a:t>
            </a:r>
            <a:endParaRPr lang="en-US" dirty="0"/>
          </a:p>
        </p:txBody>
      </p:sp>
      <p:pic>
        <p:nvPicPr>
          <p:cNvPr id="98" name="Content Placeholder 97" descr="Envelope">
            <a:extLst>
              <a:ext uri="{FF2B5EF4-FFF2-40B4-BE49-F238E27FC236}">
                <a16:creationId xmlns:a16="http://schemas.microsoft.com/office/drawing/2014/main" id="{0B9C03E0-6367-44D9-A740-AA6436F075E8}"/>
              </a:ext>
            </a:extLst>
          </p:cNvPr>
          <p:cNvPicPr>
            <a:picLocks noGrp="1" noChangeAspect="1"/>
          </p:cNvPicPr>
          <p:nvPr>
            <p:ph sz="quarter" idx="20"/>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cxnSp>
        <p:nvCxnSpPr>
          <p:cNvPr id="132" name="Straight Connector 131" descr="decorative element">
            <a:extLst>
              <a:ext uri="{FF2B5EF4-FFF2-40B4-BE49-F238E27FC236}">
                <a16:creationId xmlns:a16="http://schemas.microsoft.com/office/drawing/2014/main" id="{529648F7-20E3-4312-823A-D8265A94AF23}"/>
              </a:ext>
            </a:extLst>
          </p:cNvPr>
          <p:cNvCxnSpPr/>
          <p:nvPr/>
        </p:nvCxnSpPr>
        <p:spPr>
          <a:xfrm>
            <a:off x="756601"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descr="decorative element">
            <a:extLst>
              <a:ext uri="{FF2B5EF4-FFF2-40B4-BE49-F238E27FC236}">
                <a16:creationId xmlns:a16="http://schemas.microsoft.com/office/drawing/2014/main" id="{8F841485-6093-48AB-9892-0FB58675C726}"/>
              </a:ext>
            </a:extLst>
          </p:cNvPr>
          <p:cNvCxnSpPr/>
          <p:nvPr/>
        </p:nvCxnSpPr>
        <p:spPr>
          <a:xfrm>
            <a:off x="756601" y="56162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54" name="Group 153" descr="decorative element">
            <a:extLst>
              <a:ext uri="{FF2B5EF4-FFF2-40B4-BE49-F238E27FC236}">
                <a16:creationId xmlns:a16="http://schemas.microsoft.com/office/drawing/2014/main" id="{FF17C705-3351-4B11-BD28-D0CACC12D311}"/>
              </a:ext>
            </a:extLst>
          </p:cNvPr>
          <p:cNvGrpSpPr/>
          <p:nvPr/>
        </p:nvGrpSpPr>
        <p:grpSpPr>
          <a:xfrm>
            <a:off x="756601" y="4423262"/>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descr="decorative element">
            <a:extLst>
              <a:ext uri="{FF2B5EF4-FFF2-40B4-BE49-F238E27FC236}">
                <a16:creationId xmlns:a16="http://schemas.microsoft.com/office/drawing/2014/main" id="{F5325EDA-7343-463C-83EC-5D799E8B8195}"/>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Tree>
    <p:extLst>
      <p:ext uri="{BB962C8B-B14F-4D97-AF65-F5344CB8AC3E}">
        <p14:creationId xmlns:p14="http://schemas.microsoft.com/office/powerpoint/2010/main" val="2674200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51">
        <p159:morph option="byObject"/>
      </p:transition>
    </mc:Choice>
    <mc:Fallback>
      <p:transition spd="slow" advTm="25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sp>
        <p:nvSpPr>
          <p:cNvPr id="52" name="Rectangle 51" descr="decorative element">
            <a:extLst>
              <a:ext uri="{FF2B5EF4-FFF2-40B4-BE49-F238E27FC236}">
                <a16:creationId xmlns:a16="http://schemas.microsoft.com/office/drawing/2014/main" id="{31664CF3-C0D1-4769-8E59-8694AF07951A}"/>
              </a:ext>
            </a:extLst>
          </p:cNvPr>
          <p:cNvSpPr/>
          <p:nvPr/>
        </p:nvSpPr>
        <p:spPr>
          <a:xfrm>
            <a:off x="1" y="-5625"/>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Title 41">
            <a:extLst>
              <a:ext uri="{FF2B5EF4-FFF2-40B4-BE49-F238E27FC236}">
                <a16:creationId xmlns:a16="http://schemas.microsoft.com/office/drawing/2014/main" id="{72FCEAE4-FA74-4446-B2F5-9AFA2DA139A2}"/>
              </a:ext>
            </a:extLst>
          </p:cNvPr>
          <p:cNvSpPr>
            <a:spLocks noGrp="1"/>
          </p:cNvSpPr>
          <p:nvPr>
            <p:ph type="ctrTitle"/>
          </p:nvPr>
        </p:nvSpPr>
        <p:spPr>
          <a:xfrm>
            <a:off x="11435399" y="3828013"/>
            <a:ext cx="5578995" cy="879928"/>
          </a:xfrm>
        </p:spPr>
        <p:txBody>
          <a:bodyPr/>
          <a:lstStyle/>
          <a:p>
            <a:r>
              <a:rPr lang="en-US" b="0" dirty="0"/>
              <a:t>THANK YOU</a:t>
            </a:r>
            <a:endParaRPr lang="en-GB" b="0" dirty="0"/>
          </a:p>
        </p:txBody>
      </p:sp>
      <p:sp>
        <p:nvSpPr>
          <p:cNvPr id="87" name="Text Placeholder 86">
            <a:extLst>
              <a:ext uri="{FF2B5EF4-FFF2-40B4-BE49-F238E27FC236}">
                <a16:creationId xmlns:a16="http://schemas.microsoft.com/office/drawing/2014/main" id="{DF3FE72B-F9BD-472F-A413-71BEEF95F43B}"/>
              </a:ext>
            </a:extLst>
          </p:cNvPr>
          <p:cNvSpPr>
            <a:spLocks noGrp="1"/>
          </p:cNvSpPr>
          <p:nvPr>
            <p:ph type="body" sz="quarter" idx="17"/>
          </p:nvPr>
        </p:nvSpPr>
        <p:spPr/>
        <p:txBody>
          <a:bodyPr/>
          <a:lstStyle/>
          <a:p>
            <a:r>
              <a:rPr lang="en-US" dirty="0"/>
              <a:t>Email </a:t>
            </a:r>
            <a:r>
              <a:rPr lang="en-US" u="sng" dirty="0">
                <a:hlinkClick r:id="rId3"/>
              </a:rPr>
              <a:t>ksray2@ncsu.edu</a:t>
            </a:r>
            <a:endParaRPr lang="en-US" dirty="0"/>
          </a:p>
        </p:txBody>
      </p:sp>
      <p:pic>
        <p:nvPicPr>
          <p:cNvPr id="98" name="Content Placeholder 97" descr="Envelope">
            <a:extLst>
              <a:ext uri="{FF2B5EF4-FFF2-40B4-BE49-F238E27FC236}">
                <a16:creationId xmlns:a16="http://schemas.microsoft.com/office/drawing/2014/main" id="{0B9C03E0-6367-44D9-A740-AA6436F075E8}"/>
              </a:ext>
            </a:extLst>
          </p:cNvPr>
          <p:cNvPicPr>
            <a:picLocks noGrp="1" noChangeAspect="1"/>
          </p:cNvPicPr>
          <p:nvPr>
            <p:ph sz="quarter" idx="20"/>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cxnSp>
        <p:nvCxnSpPr>
          <p:cNvPr id="132" name="Straight Connector 131" descr="decorative element">
            <a:extLst>
              <a:ext uri="{FF2B5EF4-FFF2-40B4-BE49-F238E27FC236}">
                <a16:creationId xmlns:a16="http://schemas.microsoft.com/office/drawing/2014/main" id="{529648F7-20E3-4312-823A-D8265A94AF23}"/>
              </a:ext>
            </a:extLst>
          </p:cNvPr>
          <p:cNvCxnSpPr/>
          <p:nvPr/>
        </p:nvCxnSpPr>
        <p:spPr>
          <a:xfrm>
            <a:off x="756601"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descr="decorative element">
            <a:extLst>
              <a:ext uri="{FF2B5EF4-FFF2-40B4-BE49-F238E27FC236}">
                <a16:creationId xmlns:a16="http://schemas.microsoft.com/office/drawing/2014/main" id="{8F841485-6093-48AB-9892-0FB58675C726}"/>
              </a:ext>
            </a:extLst>
          </p:cNvPr>
          <p:cNvCxnSpPr/>
          <p:nvPr/>
        </p:nvCxnSpPr>
        <p:spPr>
          <a:xfrm>
            <a:off x="756601" y="56162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54" name="Group 153" descr="decorative element">
            <a:extLst>
              <a:ext uri="{FF2B5EF4-FFF2-40B4-BE49-F238E27FC236}">
                <a16:creationId xmlns:a16="http://schemas.microsoft.com/office/drawing/2014/main" id="{FF17C705-3351-4B11-BD28-D0CACC12D311}"/>
              </a:ext>
            </a:extLst>
          </p:cNvPr>
          <p:cNvGrpSpPr/>
          <p:nvPr/>
        </p:nvGrpSpPr>
        <p:grpSpPr>
          <a:xfrm>
            <a:off x="756601" y="4423262"/>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descr="decorative element">
            <a:extLst>
              <a:ext uri="{FF2B5EF4-FFF2-40B4-BE49-F238E27FC236}">
                <a16:creationId xmlns:a16="http://schemas.microsoft.com/office/drawing/2014/main" id="{F5325EDA-7343-463C-83EC-5D799E8B8195}"/>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Tree>
    <p:extLst>
      <p:ext uri="{BB962C8B-B14F-4D97-AF65-F5344CB8AC3E}">
        <p14:creationId xmlns:p14="http://schemas.microsoft.com/office/powerpoint/2010/main" val="2380323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54">
        <p159:morph option="byObject"/>
      </p:transition>
    </mc:Choice>
    <mc:Fallback>
      <p:transition spd="slow" advTm="10054">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ZA" dirty="0"/>
              <a:t>Annotated Bibliography</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389467" y="4151085"/>
            <a:ext cx="4912005" cy="1591181"/>
          </a:xfrm>
        </p:spPr>
        <p:txBody>
          <a:bodyPr/>
          <a:lstStyle/>
          <a:p>
            <a:r>
              <a:rPr lang="en-ZA" sz="3200" b="1" dirty="0"/>
              <a:t>Kelia S. Ray</a:t>
            </a:r>
          </a:p>
          <a:p>
            <a:r>
              <a:rPr lang="en-ZA" dirty="0"/>
              <a:t>MSTC Technical Communication 2020</a:t>
            </a:r>
          </a:p>
          <a:p>
            <a:r>
              <a:rPr lang="en-ZA" dirty="0"/>
              <a:t>BS HIM Health Information </a:t>
            </a:r>
            <a:r>
              <a:rPr lang="en-ZA" dirty="0" err="1"/>
              <a:t>Mgr</a:t>
            </a:r>
            <a:r>
              <a:rPr lang="en-ZA" dirty="0"/>
              <a:t> 2018</a:t>
            </a:r>
          </a:p>
          <a:p>
            <a:r>
              <a:rPr lang="en-ZA" dirty="0"/>
              <a:t>TC-S Surgical Technology 2009</a:t>
            </a:r>
          </a:p>
        </p:txBody>
      </p:sp>
      <p:pic>
        <p:nvPicPr>
          <p:cNvPr id="53" name="Picture Placeholder 52">
            <a:extLst>
              <a:ext uri="{FF2B5EF4-FFF2-40B4-BE49-F238E27FC236}">
                <a16:creationId xmlns:a16="http://schemas.microsoft.com/office/drawing/2014/main" id="{3A9FE351-A4C6-4292-8E5E-15D6D36A50E2}"/>
              </a:ext>
            </a:extLst>
          </p:cNvPr>
          <p:cNvPicPr>
            <a:picLocks noGrp="1" noChangeAspect="1"/>
          </p:cNvPicPr>
          <p:nvPr>
            <p:ph type="pic" sz="quarter" idx="10"/>
          </p:nvPr>
        </p:nvPicPr>
        <p:blipFill rotWithShape="1">
          <a:blip r:embed="rId2"/>
          <a:srcRect t="11480" r="8156" b="12613"/>
          <a:stretch/>
        </p:blipFill>
        <p:spPr>
          <a:xfrm rot="5400000">
            <a:off x="1175561" y="1368795"/>
            <a:ext cx="3103904" cy="21631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938868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9989">
        <p15:prstTrans prst="fallOver"/>
      </p:transition>
    </mc:Choice>
    <mc:Fallback>
      <p:transition spd="slow" advTm="199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descr="decorative element">
            <a:extLst>
              <a:ext uri="{FF2B5EF4-FFF2-40B4-BE49-F238E27FC236}">
                <a16:creationId xmlns:a16="http://schemas.microsoft.com/office/drawing/2014/main" id="{E7969C14-1078-4610-9BC5-74119C9B87BE}"/>
              </a:ext>
            </a:extLst>
          </p:cNvPr>
          <p:cNvGrpSpPr/>
          <p:nvPr/>
        </p:nvGrpSpPr>
        <p:grpSpPr>
          <a:xfrm>
            <a:off x="0" y="3808320"/>
            <a:ext cx="7833208" cy="2638880"/>
            <a:chOff x="0" y="3808320"/>
            <a:chExt cx="7833208" cy="263888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0" y="389976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14" name="Rectangle 13" descr="decorative element">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descr="decorative element">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 Placeholder 33">
            <a:extLst>
              <a:ext uri="{FF2B5EF4-FFF2-40B4-BE49-F238E27FC236}">
                <a16:creationId xmlns:a16="http://schemas.microsoft.com/office/drawing/2014/main" id="{859D862E-AE8E-482F-9E23-3C096FF03E54}"/>
              </a:ext>
            </a:extLst>
          </p:cNvPr>
          <p:cNvSpPr>
            <a:spLocks noGrp="1"/>
          </p:cNvSpPr>
          <p:nvPr>
            <p:ph type="body" sz="quarter" idx="11"/>
          </p:nvPr>
        </p:nvSpPr>
        <p:spPr>
          <a:xfrm>
            <a:off x="264132" y="5029009"/>
            <a:ext cx="6576026" cy="1005840"/>
          </a:xfrm>
        </p:spPr>
        <p:txBody>
          <a:bodyPr/>
          <a:lstStyle/>
          <a:p>
            <a:r>
              <a:rPr lang="en-US" sz="2800" dirty="0">
                <a:solidFill>
                  <a:schemeClr val="bg1"/>
                </a:solidFill>
              </a:rPr>
              <a:t>This 21st century trend plays a significant role in transforming online educational programs</a:t>
            </a:r>
            <a:endParaRPr lang="en-GB" sz="2800" dirty="0">
              <a:solidFill>
                <a:schemeClr val="bg1"/>
              </a:solidFill>
            </a:endParaRPr>
          </a:p>
        </p:txBody>
      </p:sp>
      <p:sp>
        <p:nvSpPr>
          <p:cNvPr id="33" name="Title 32">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GB" dirty="0">
                <a:solidFill>
                  <a:schemeClr val="bg1"/>
                </a:solidFill>
              </a:rPr>
              <a:t> </a:t>
            </a:r>
          </a:p>
        </p:txBody>
      </p:sp>
      <p:sp>
        <p:nvSpPr>
          <p:cNvPr id="12" name="Slide Number Placeholder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GB" sz="1200" smtClean="0">
                <a:solidFill>
                  <a:schemeClr val="bg1"/>
                </a:solidFill>
              </a:rPr>
              <a:pPr algn="ctr"/>
              <a:t>4</a:t>
            </a:fld>
            <a:endParaRPr lang="en-GB" sz="1200" dirty="0">
              <a:solidFill>
                <a:schemeClr val="bg1"/>
              </a:solidFill>
            </a:endParaRPr>
          </a:p>
        </p:txBody>
      </p:sp>
      <p:sp>
        <p:nvSpPr>
          <p:cNvPr id="2" name="Rectangle 1">
            <a:extLst>
              <a:ext uri="{FF2B5EF4-FFF2-40B4-BE49-F238E27FC236}">
                <a16:creationId xmlns:a16="http://schemas.microsoft.com/office/drawing/2014/main" id="{E4FB7177-84DD-41AA-A1B8-B8F9FCF3FE9D}"/>
              </a:ext>
            </a:extLst>
          </p:cNvPr>
          <p:cNvSpPr/>
          <p:nvPr/>
        </p:nvSpPr>
        <p:spPr>
          <a:xfrm>
            <a:off x="264132" y="4211674"/>
            <a:ext cx="580543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Gamifying Education</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624334464"/>
      </p:ext>
    </p:extLst>
  </p:cSld>
  <p:clrMapOvr>
    <a:masterClrMapping/>
  </p:clrMapOvr>
  <mc:AlternateContent xmlns:mc="http://schemas.openxmlformats.org/markup-compatibility/2006">
    <mc:Choice xmlns:p14="http://schemas.microsoft.com/office/powerpoint/2010/main" Requires="p14">
      <p:transition spd="slow" p14:dur="2000" advTm="20342">
        <p14:ferris dir="l"/>
        <p:sndAc>
          <p:endSnd/>
        </p:sndAc>
      </p:transition>
    </mc:Choice>
    <mc:Fallback>
      <p:transition spd="slow" advTm="20342">
        <p:fade/>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roup of students at a table studying in the library">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grpSp>
        <p:nvGrpSpPr>
          <p:cNvPr id="3" name="Group 2" descr="decorative element">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3" name="Freeform: Shape 12">
              <a:extLst>
                <a:ext uri="{FF2B5EF4-FFF2-40B4-BE49-F238E27FC236}">
                  <a16:creationId xmlns:a16="http://schemas.microsoft.com/office/drawing/2014/main" id="{C6577883-A694-450C-A2C7-C9C8A85D9915}"/>
                </a:ext>
              </a:extLst>
            </p:cNvPr>
            <p:cNvSpPr/>
            <p:nvPr/>
          </p:nvSpPr>
          <p:spPr>
            <a:xfrm flipH="1" flipV="1">
              <a:off x="0" y="3069771"/>
              <a:ext cx="6267450" cy="2271764"/>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sp>
        <p:nvSpPr>
          <p:cNvPr id="31" name="Title 30">
            <a:extLst>
              <a:ext uri="{FF2B5EF4-FFF2-40B4-BE49-F238E27FC236}">
                <a16:creationId xmlns:a16="http://schemas.microsoft.com/office/drawing/2014/main" id="{9284195F-D106-45D8-ABAA-959FA68948B0}"/>
              </a:ext>
            </a:extLst>
          </p:cNvPr>
          <p:cNvSpPr>
            <a:spLocks noGrp="1"/>
          </p:cNvSpPr>
          <p:nvPr>
            <p:ph type="ctrTitle"/>
          </p:nvPr>
        </p:nvSpPr>
        <p:spPr>
          <a:xfrm>
            <a:off x="312916" y="3343144"/>
            <a:ext cx="5330038" cy="1746504"/>
          </a:xfrm>
        </p:spPr>
        <p:txBody>
          <a:bodyPr/>
          <a:lstStyle/>
          <a:p>
            <a:r>
              <a:rPr lang="en-US" dirty="0"/>
              <a:t>FRAMEWORK: Learning Theory &amp; Games Theory</a:t>
            </a:r>
            <a:endParaRPr lang="en-GB" dirty="0"/>
          </a:p>
        </p:txBody>
      </p:sp>
    </p:spTree>
    <p:extLst>
      <p:ext uri="{BB962C8B-B14F-4D97-AF65-F5344CB8AC3E}">
        <p14:creationId xmlns:p14="http://schemas.microsoft.com/office/powerpoint/2010/main" val="2366578218"/>
      </p:ext>
    </p:extLst>
  </p:cSld>
  <p:clrMapOvr>
    <a:masterClrMapping/>
  </p:clrMapOvr>
  <p:transition spd="slow" advTm="1996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ACB615-64CF-4226-B7EB-A7D9E8A800A2}"/>
              </a:ext>
            </a:extLst>
          </p:cNvPr>
          <p:cNvSpPr>
            <a:spLocks noGrp="1"/>
          </p:cNvSpPr>
          <p:nvPr>
            <p:ph idx="1"/>
          </p:nvPr>
        </p:nvSpPr>
        <p:spPr/>
        <p:txBody>
          <a:bodyPr/>
          <a:lstStyle/>
          <a:p>
            <a:r>
              <a:rPr lang="en-ZA" dirty="0"/>
              <a:t>Ready to Learn</a:t>
            </a:r>
          </a:p>
        </p:txBody>
      </p:sp>
      <p:sp>
        <p:nvSpPr>
          <p:cNvPr id="5" name="Text Placeholder 4">
            <a:extLst>
              <a:ext uri="{FF2B5EF4-FFF2-40B4-BE49-F238E27FC236}">
                <a16:creationId xmlns:a16="http://schemas.microsoft.com/office/drawing/2014/main" id="{7CC704F7-10A3-438C-BF49-21B39AA5FD1F}"/>
              </a:ext>
            </a:extLst>
          </p:cNvPr>
          <p:cNvSpPr>
            <a:spLocks noGrp="1"/>
          </p:cNvSpPr>
          <p:nvPr>
            <p:ph type="body" sz="quarter" idx="13"/>
          </p:nvPr>
        </p:nvSpPr>
        <p:spPr/>
        <p:txBody>
          <a:bodyPr/>
          <a:lstStyle/>
          <a:p>
            <a:r>
              <a:rPr lang="en-ZA" dirty="0"/>
              <a:t>Problem- Centeredness</a:t>
            </a:r>
          </a:p>
        </p:txBody>
      </p:sp>
      <p:sp>
        <p:nvSpPr>
          <p:cNvPr id="6" name="Text Placeholder 5">
            <a:extLst>
              <a:ext uri="{FF2B5EF4-FFF2-40B4-BE49-F238E27FC236}">
                <a16:creationId xmlns:a16="http://schemas.microsoft.com/office/drawing/2014/main" id="{C0CB0B93-889C-4918-9E62-5E0470169619}"/>
              </a:ext>
            </a:extLst>
          </p:cNvPr>
          <p:cNvSpPr>
            <a:spLocks noGrp="1"/>
          </p:cNvSpPr>
          <p:nvPr>
            <p:ph type="body" sz="quarter" idx="14"/>
          </p:nvPr>
        </p:nvSpPr>
        <p:spPr/>
        <p:txBody>
          <a:bodyPr/>
          <a:lstStyle/>
          <a:p>
            <a:r>
              <a:rPr lang="en-ZA" dirty="0"/>
              <a:t>Need to Know</a:t>
            </a:r>
          </a:p>
        </p:txBody>
      </p:sp>
      <p:sp>
        <p:nvSpPr>
          <p:cNvPr id="7" name="Text Placeholder 6">
            <a:extLst>
              <a:ext uri="{FF2B5EF4-FFF2-40B4-BE49-F238E27FC236}">
                <a16:creationId xmlns:a16="http://schemas.microsoft.com/office/drawing/2014/main" id="{E818D25A-67F7-4CDC-A9F9-92E596277CD6}"/>
              </a:ext>
            </a:extLst>
          </p:cNvPr>
          <p:cNvSpPr>
            <a:spLocks noGrp="1"/>
          </p:cNvSpPr>
          <p:nvPr>
            <p:ph type="body" sz="quarter" idx="19"/>
          </p:nvPr>
        </p:nvSpPr>
        <p:spPr/>
        <p:txBody>
          <a:bodyPr/>
          <a:lstStyle/>
          <a:p>
            <a:r>
              <a:rPr lang="en-ZA" dirty="0"/>
              <a:t>Adult Learning Experience</a:t>
            </a:r>
          </a:p>
        </p:txBody>
      </p:sp>
      <p:sp>
        <p:nvSpPr>
          <p:cNvPr id="8" name="Text Placeholder 7">
            <a:extLst>
              <a:ext uri="{FF2B5EF4-FFF2-40B4-BE49-F238E27FC236}">
                <a16:creationId xmlns:a16="http://schemas.microsoft.com/office/drawing/2014/main" id="{C78C2BF3-B597-4BD5-90B4-54EB9C2F6EE1}"/>
              </a:ext>
            </a:extLst>
          </p:cNvPr>
          <p:cNvSpPr>
            <a:spLocks noGrp="1"/>
          </p:cNvSpPr>
          <p:nvPr>
            <p:ph type="body" sz="quarter" idx="20"/>
          </p:nvPr>
        </p:nvSpPr>
        <p:spPr/>
        <p:txBody>
          <a:bodyPr/>
          <a:lstStyle/>
          <a:p>
            <a:r>
              <a:rPr lang="en-ZA" dirty="0"/>
              <a:t>Self-Learning</a:t>
            </a:r>
          </a:p>
        </p:txBody>
      </p:sp>
      <p:sp>
        <p:nvSpPr>
          <p:cNvPr id="9" name="Text Placeholder 8">
            <a:extLst>
              <a:ext uri="{FF2B5EF4-FFF2-40B4-BE49-F238E27FC236}">
                <a16:creationId xmlns:a16="http://schemas.microsoft.com/office/drawing/2014/main" id="{1637545D-50F9-427A-9297-89D0C0CFAB4F}"/>
              </a:ext>
            </a:extLst>
          </p:cNvPr>
          <p:cNvSpPr>
            <a:spLocks noGrp="1"/>
          </p:cNvSpPr>
          <p:nvPr>
            <p:ph type="body" sz="quarter" idx="21"/>
          </p:nvPr>
        </p:nvSpPr>
        <p:spPr/>
        <p:txBody>
          <a:bodyPr/>
          <a:lstStyle/>
          <a:p>
            <a:r>
              <a:rPr lang="en-ZA" dirty="0"/>
              <a:t>Motivation</a:t>
            </a:r>
          </a:p>
        </p:txBody>
      </p:sp>
      <p:pic>
        <p:nvPicPr>
          <p:cNvPr id="17" name="Picture Placeholder 16" descr="Podium">
            <a:extLst>
              <a:ext uri="{FF2B5EF4-FFF2-40B4-BE49-F238E27FC236}">
                <a16:creationId xmlns:a16="http://schemas.microsoft.com/office/drawing/2014/main" id="{CA59F1EA-7BF1-46B0-8D92-7F28002EA8FF}"/>
              </a:ext>
            </a:extLst>
          </p:cNvPr>
          <p:cNvPicPr>
            <a:picLocks noGrp="1" noChangeAspect="1"/>
          </p:cNvPicPr>
          <p:nvPr>
            <p:ph type="pic" sz="quarter" idx="22"/>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4397" t="-24397" r="-24397" b="-24397"/>
          <a:stretch/>
        </p:blipFill>
        <p:spPr>
          <a:xfrm>
            <a:off x="5648550" y="729000"/>
            <a:ext cx="972000" cy="972000"/>
          </a:xfrm>
        </p:spPr>
      </p:pic>
      <p:pic>
        <p:nvPicPr>
          <p:cNvPr id="19" name="Picture Placeholder 18" descr="Medal">
            <a:extLst>
              <a:ext uri="{FF2B5EF4-FFF2-40B4-BE49-F238E27FC236}">
                <a16:creationId xmlns:a16="http://schemas.microsoft.com/office/drawing/2014/main" id="{AEA436B7-2654-4FEB-A48E-421EF9A9A0B6}"/>
              </a:ext>
            </a:extLst>
          </p:cNvPr>
          <p:cNvPicPr>
            <a:picLocks noGrp="1" noChangeAspect="1"/>
          </p:cNvPicPr>
          <p:nvPr>
            <p:ph type="pic" sz="quarter" idx="23"/>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1552" t="-31590" r="-31628" b="-31590"/>
          <a:stretch/>
        </p:blipFill>
        <p:spPr>
          <a:xfrm>
            <a:off x="7781581" y="729000"/>
            <a:ext cx="972000" cy="972000"/>
          </a:xfrm>
        </p:spPr>
      </p:pic>
      <p:pic>
        <p:nvPicPr>
          <p:cNvPr id="21" name="Picture Placeholder 20" descr="Trophy">
            <a:extLst>
              <a:ext uri="{FF2B5EF4-FFF2-40B4-BE49-F238E27FC236}">
                <a16:creationId xmlns:a16="http://schemas.microsoft.com/office/drawing/2014/main" id="{7A368000-5E96-4DAA-B5E5-BDD2F634DBA4}"/>
              </a:ext>
            </a:extLst>
          </p:cNvPr>
          <p:cNvPicPr>
            <a:picLocks noGrp="1" noChangeAspect="1"/>
          </p:cNvPicPr>
          <p:nvPr>
            <p:ph type="pic" sz="quarter" idx="24"/>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34126" t="-34065" r="-34281" b="-34065"/>
          <a:stretch/>
        </p:blipFill>
        <p:spPr>
          <a:xfrm>
            <a:off x="9914613" y="729000"/>
            <a:ext cx="972000" cy="972000"/>
          </a:xfrm>
        </p:spPr>
      </p:pic>
      <p:pic>
        <p:nvPicPr>
          <p:cNvPr id="23" name="Picture Placeholder 22" descr="Ribbon">
            <a:extLst>
              <a:ext uri="{FF2B5EF4-FFF2-40B4-BE49-F238E27FC236}">
                <a16:creationId xmlns:a16="http://schemas.microsoft.com/office/drawing/2014/main" id="{2F9CFDA8-BA9E-4328-B0A0-62AD1193A61A}"/>
              </a:ext>
            </a:extLst>
          </p:cNvPr>
          <p:cNvPicPr>
            <a:picLocks noGrp="1" noChangeAspect="1"/>
          </p:cNvPicPr>
          <p:nvPr>
            <p:ph type="pic" sz="quarter" idx="25"/>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28442" t="-28442" r="-28442" b="-28442"/>
          <a:stretch/>
        </p:blipFill>
        <p:spPr>
          <a:xfrm>
            <a:off x="5648550" y="3598323"/>
            <a:ext cx="972000" cy="972000"/>
          </a:xfrm>
        </p:spPr>
      </p:pic>
      <p:pic>
        <p:nvPicPr>
          <p:cNvPr id="25" name="Picture Placeholder 24" descr="Diploma">
            <a:extLst>
              <a:ext uri="{FF2B5EF4-FFF2-40B4-BE49-F238E27FC236}">
                <a16:creationId xmlns:a16="http://schemas.microsoft.com/office/drawing/2014/main" id="{D848E5F5-40CC-4937-BDFD-77AE052CF964}"/>
              </a:ext>
            </a:extLst>
          </p:cNvPr>
          <p:cNvPicPr>
            <a:picLocks noGrp="1" noChangeAspect="1"/>
          </p:cNvPicPr>
          <p:nvPr>
            <p:ph type="pic" sz="quarter" idx="26"/>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20777" t="-20809" r="-20842" b="-20809"/>
          <a:stretch/>
        </p:blipFill>
        <p:spPr>
          <a:xfrm>
            <a:off x="7781581" y="3598323"/>
            <a:ext cx="972000" cy="972000"/>
          </a:xfrm>
        </p:spPr>
      </p:pic>
      <p:pic>
        <p:nvPicPr>
          <p:cNvPr id="27" name="Picture Placeholder 26" descr="Wreath">
            <a:extLst>
              <a:ext uri="{FF2B5EF4-FFF2-40B4-BE49-F238E27FC236}">
                <a16:creationId xmlns:a16="http://schemas.microsoft.com/office/drawing/2014/main" id="{5CF2F104-BBB7-4069-B6BF-9A845C32FDC0}"/>
              </a:ext>
            </a:extLst>
          </p:cNvPr>
          <p:cNvPicPr>
            <a:picLocks noGrp="1" noChangeAspect="1"/>
          </p:cNvPicPr>
          <p:nvPr>
            <p:ph type="pic" sz="quarter" idx="27"/>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2209" t="-22157" r="-22342" b="-22157"/>
          <a:stretch/>
        </p:blipFill>
        <p:spPr>
          <a:xfrm>
            <a:off x="9914613" y="3598323"/>
            <a:ext cx="972000" cy="972000"/>
          </a:xfrm>
        </p:spPr>
      </p:pic>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ZA" smtClean="0"/>
              <a:t>6</a:t>
            </a:fld>
            <a:endParaRPr lang="en-ZA"/>
          </a:p>
        </p:txBody>
      </p:sp>
      <p:sp>
        <p:nvSpPr>
          <p:cNvPr id="20" name="Title 1">
            <a:extLst>
              <a:ext uri="{FF2B5EF4-FFF2-40B4-BE49-F238E27FC236}">
                <a16:creationId xmlns:a16="http://schemas.microsoft.com/office/drawing/2014/main" id="{68B9203C-D6A4-4C53-8FAF-B2DEB323A8F5}"/>
              </a:ext>
            </a:extLst>
          </p:cNvPr>
          <p:cNvSpPr>
            <a:spLocks noGrp="1"/>
          </p:cNvSpPr>
          <p:nvPr>
            <p:ph type="title"/>
          </p:nvPr>
        </p:nvSpPr>
        <p:spPr>
          <a:xfrm>
            <a:off x="522515" y="104544"/>
            <a:ext cx="3833813" cy="2220912"/>
          </a:xfrm>
        </p:spPr>
        <p:txBody>
          <a:bodyPr/>
          <a:lstStyle/>
          <a:p>
            <a:r>
              <a:rPr lang="en-ZA" dirty="0"/>
              <a:t>Knowles’ Andragogy</a:t>
            </a:r>
          </a:p>
        </p:txBody>
      </p:sp>
      <p:sp>
        <p:nvSpPr>
          <p:cNvPr id="22" name="Text Placeholder 3">
            <a:extLst>
              <a:ext uri="{FF2B5EF4-FFF2-40B4-BE49-F238E27FC236}">
                <a16:creationId xmlns:a16="http://schemas.microsoft.com/office/drawing/2014/main" id="{6737CB12-8247-4AB4-AC50-D856F76E4DFE}"/>
              </a:ext>
            </a:extLst>
          </p:cNvPr>
          <p:cNvSpPr>
            <a:spLocks noGrp="1"/>
          </p:cNvSpPr>
          <p:nvPr>
            <p:ph type="body" sz="quarter" idx="18"/>
          </p:nvPr>
        </p:nvSpPr>
        <p:spPr>
          <a:xfrm>
            <a:off x="819387" y="2503715"/>
            <a:ext cx="3843338" cy="2855913"/>
          </a:xfrm>
        </p:spPr>
        <p:txBody>
          <a:bodyPr>
            <a:normAutofit/>
          </a:bodyPr>
          <a:lstStyle/>
          <a:p>
            <a:r>
              <a:rPr lang="en-ZA" sz="3200" dirty="0"/>
              <a:t>Theory of the Adult Learner.</a:t>
            </a:r>
          </a:p>
        </p:txBody>
      </p:sp>
      <p:pic>
        <p:nvPicPr>
          <p:cNvPr id="24" name="Picture 23">
            <a:extLst>
              <a:ext uri="{FF2B5EF4-FFF2-40B4-BE49-F238E27FC236}">
                <a16:creationId xmlns:a16="http://schemas.microsoft.com/office/drawing/2014/main" id="{B894CCD1-9A5A-4583-A258-AB0D4FDBAC89}"/>
              </a:ext>
            </a:extLst>
          </p:cNvPr>
          <p:cNvPicPr>
            <a:picLocks noChangeAspect="1"/>
          </p:cNvPicPr>
          <p:nvPr/>
        </p:nvPicPr>
        <p:blipFill>
          <a:blip r:embed="rId14"/>
          <a:stretch>
            <a:fillRect/>
          </a:stretch>
        </p:blipFill>
        <p:spPr>
          <a:xfrm>
            <a:off x="630355" y="3259678"/>
            <a:ext cx="2384326" cy="31197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89796151"/>
      </p:ext>
    </p:extLst>
  </p:cSld>
  <p:clrMapOvr>
    <a:masterClrMapping/>
  </p:clrMapOvr>
  <p:transition spd="slow" advTm="20153">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03837A05-6ECF-4973-B5B8-DF9978735C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015448"/>
      </p:ext>
    </p:extLst>
  </p:cSld>
  <p:clrMapOvr>
    <a:masterClrMapping/>
  </p:clrMapOvr>
  <mc:AlternateContent xmlns:mc="http://schemas.openxmlformats.org/markup-compatibility/2006">
    <mc:Choice xmlns:p14="http://schemas.microsoft.com/office/powerpoint/2010/main" Requires="p14">
      <p:transition spd="slow" p14:dur="2000" advTm="15634"/>
    </mc:Choice>
    <mc:Fallback>
      <p:transition spd="slow" advTm="1563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around a wooden table&#10;">
            <a:extLst>
              <a:ext uri="{FF2B5EF4-FFF2-40B4-BE49-F238E27FC236}">
                <a16:creationId xmlns:a16="http://schemas.microsoft.com/office/drawing/2014/main" id="{D48306FF-9A46-43AC-BC11-DE5D9F2D183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p:spPr>
      </p:pic>
      <p:grpSp>
        <p:nvGrpSpPr>
          <p:cNvPr id="154" name="Group 153" descr="decorative element">
            <a:extLst>
              <a:ext uri="{FF2B5EF4-FFF2-40B4-BE49-F238E27FC236}">
                <a16:creationId xmlns:a16="http://schemas.microsoft.com/office/drawing/2014/main" id="{FF17C705-3351-4B11-BD28-D0CACC12D311}"/>
              </a:ext>
            </a:extLst>
          </p:cNvPr>
          <p:cNvGrpSpPr/>
          <p:nvPr/>
        </p:nvGrpSpPr>
        <p:grpSpPr>
          <a:xfrm>
            <a:off x="756601" y="4423262"/>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descr="decorative element">
            <a:extLst>
              <a:ext uri="{FF2B5EF4-FFF2-40B4-BE49-F238E27FC236}">
                <a16:creationId xmlns:a16="http://schemas.microsoft.com/office/drawing/2014/main" id="{F5325EDA-7343-463C-83EC-5D799E8B8195}"/>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pic>
        <p:nvPicPr>
          <p:cNvPr id="11" name="Picture 10">
            <a:extLst>
              <a:ext uri="{FF2B5EF4-FFF2-40B4-BE49-F238E27FC236}">
                <a16:creationId xmlns:a16="http://schemas.microsoft.com/office/drawing/2014/main" id="{30823BE6-7633-44BE-8E3E-69397F5289FC}"/>
              </a:ext>
            </a:extLst>
          </p:cNvPr>
          <p:cNvPicPr>
            <a:picLocks noChangeAspect="1"/>
          </p:cNvPicPr>
          <p:nvPr/>
        </p:nvPicPr>
        <p:blipFill>
          <a:blip r:embed="rId3"/>
          <a:stretch>
            <a:fillRect/>
          </a:stretch>
        </p:blipFill>
        <p:spPr>
          <a:xfrm>
            <a:off x="1313173" y="365760"/>
            <a:ext cx="9144000" cy="6858000"/>
          </a:xfrm>
          <a:prstGeom prst="heart">
            <a:avLst/>
          </a:prstGeom>
          <a:effectLst>
            <a:softEdge rad="635000"/>
          </a:effectLst>
        </p:spPr>
      </p:pic>
    </p:spTree>
    <p:extLst>
      <p:ext uri="{BB962C8B-B14F-4D97-AF65-F5344CB8AC3E}">
        <p14:creationId xmlns:p14="http://schemas.microsoft.com/office/powerpoint/2010/main" val="3928978568"/>
      </p:ext>
    </p:extLst>
  </p:cSld>
  <p:clrMapOvr>
    <a:masterClrMapping/>
  </p:clrMapOvr>
  <mc:AlternateContent xmlns:mc="http://schemas.openxmlformats.org/markup-compatibility/2006">
    <mc:Choice xmlns:p14="http://schemas.microsoft.com/office/powerpoint/2010/main" Requires="p14">
      <p:transition spd="slow" p14:dur="1400" advTm="20036">
        <p14:ripple/>
      </p:transition>
    </mc:Choice>
    <mc:Fallback>
      <p:transition spd="slow" advTm="2003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oom of red chairs in front of a window">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28BAA8DA-C40B-4AB9-9407-30FB70335152}"/>
              </a:ext>
            </a:extLst>
          </p:cNvPr>
          <p:cNvSpPr>
            <a:spLocks noGrp="1"/>
          </p:cNvSpPr>
          <p:nvPr>
            <p:ph type="ctrTitle"/>
          </p:nvPr>
        </p:nvSpPr>
        <p:spPr/>
        <p:txBody>
          <a:bodyPr/>
          <a:lstStyle/>
          <a:p>
            <a:r>
              <a:rPr lang="en-US" dirty="0"/>
              <a:t>Game Theory</a:t>
            </a:r>
            <a:endParaRPr lang="en-GB" dirty="0"/>
          </a:p>
        </p:txBody>
      </p:sp>
      <p:sp>
        <p:nvSpPr>
          <p:cNvPr id="12" name="Subtitle 11">
            <a:extLst>
              <a:ext uri="{FF2B5EF4-FFF2-40B4-BE49-F238E27FC236}">
                <a16:creationId xmlns:a16="http://schemas.microsoft.com/office/drawing/2014/main" id="{B28A8D9C-5123-4D2B-9272-016EF90E0E50}"/>
              </a:ext>
            </a:extLst>
          </p:cNvPr>
          <p:cNvSpPr>
            <a:spLocks noGrp="1"/>
          </p:cNvSpPr>
          <p:nvPr>
            <p:ph type="subTitle" idx="1"/>
          </p:nvPr>
        </p:nvSpPr>
        <p:spPr>
          <a:xfrm>
            <a:off x="6676567" y="5229738"/>
            <a:ext cx="5312228" cy="1139028"/>
          </a:xfrm>
        </p:spPr>
        <p:txBody>
          <a:bodyPr/>
          <a:lstStyle/>
          <a:p>
            <a:r>
              <a:rPr lang="en-US" sz="2800" dirty="0"/>
              <a:t>“Games engage players to overcome self-imposed challenges by means of intrinsic </a:t>
            </a:r>
            <a:r>
              <a:rPr lang="en-US" sz="2800"/>
              <a:t>motivations.” </a:t>
            </a:r>
            <a:endParaRPr lang="en-GB" sz="2800" dirty="0"/>
          </a:p>
        </p:txBody>
      </p:sp>
      <p:grpSp>
        <p:nvGrpSpPr>
          <p:cNvPr id="4" name="Group 3" descr="decorative element">
            <a:extLst>
              <a:ext uri="{FF2B5EF4-FFF2-40B4-BE49-F238E27FC236}">
                <a16:creationId xmlns:a16="http://schemas.microsoft.com/office/drawing/2014/main" id="{EB664AAE-5AE9-41D7-8346-002B9F445323}"/>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5" name="Picture 14">
            <a:extLst>
              <a:ext uri="{FF2B5EF4-FFF2-40B4-BE49-F238E27FC236}">
                <a16:creationId xmlns:a16="http://schemas.microsoft.com/office/drawing/2014/main" id="{C12E2D8F-07AF-4F5B-9C99-3029CD8A67A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72576" y="489234"/>
            <a:ext cx="8664666" cy="3654413"/>
          </a:xfrm>
          <a:prstGeom prst="rect">
            <a:avLst/>
          </a:prstGeom>
        </p:spPr>
      </p:pic>
      <p:sp>
        <p:nvSpPr>
          <p:cNvPr id="16" name="TextBox 15">
            <a:extLst>
              <a:ext uri="{FF2B5EF4-FFF2-40B4-BE49-F238E27FC236}">
                <a16:creationId xmlns:a16="http://schemas.microsoft.com/office/drawing/2014/main" id="{5ED89CB9-8369-4E6C-87F7-25FADF2865FD}"/>
              </a:ext>
            </a:extLst>
          </p:cNvPr>
          <p:cNvSpPr txBox="1"/>
          <p:nvPr/>
        </p:nvSpPr>
        <p:spPr>
          <a:xfrm>
            <a:off x="1872576" y="4184194"/>
            <a:ext cx="8664666" cy="230832"/>
          </a:xfrm>
          <a:prstGeom prst="rect">
            <a:avLst/>
          </a:prstGeom>
          <a:noFill/>
        </p:spPr>
        <p:txBody>
          <a:bodyPr wrap="square" rtlCol="0">
            <a:spAutoFit/>
          </a:bodyPr>
          <a:lstStyle/>
          <a:p>
            <a:r>
              <a:rPr lang="en-US" sz="900">
                <a:hlinkClick r:id="rId4" tooltip="http://bennaker.com/gamification-intervista-alessio-cifani/"/>
              </a:rPr>
              <a:t>This Photo</a:t>
            </a:r>
            <a:r>
              <a:rPr lang="en-US" sz="900"/>
              <a:t> by Unknown Author is licensed under </a:t>
            </a:r>
            <a:r>
              <a:rPr lang="en-US" sz="900">
                <a:hlinkClick r:id="rId5" tooltip="https://creativecommons.org/licenses/by-nc-nd/3.0/"/>
              </a:rPr>
              <a:t>CC BY-NC-ND</a:t>
            </a:r>
            <a:endParaRPr lang="en-US" sz="900"/>
          </a:p>
        </p:txBody>
      </p:sp>
      <p:pic>
        <p:nvPicPr>
          <p:cNvPr id="3" name="Picture 2">
            <a:extLst>
              <a:ext uri="{FF2B5EF4-FFF2-40B4-BE49-F238E27FC236}">
                <a16:creationId xmlns:a16="http://schemas.microsoft.com/office/drawing/2014/main" id="{3A55218B-8BDB-48A0-A713-9CB893BEEE60}"/>
              </a:ext>
            </a:extLst>
          </p:cNvPr>
          <p:cNvPicPr>
            <a:picLocks noChangeAspect="1"/>
          </p:cNvPicPr>
          <p:nvPr/>
        </p:nvPicPr>
        <p:blipFill>
          <a:blip r:embed="rId6"/>
          <a:stretch>
            <a:fillRect/>
          </a:stretch>
        </p:blipFill>
        <p:spPr>
          <a:xfrm rot="20774732">
            <a:off x="597847" y="2654746"/>
            <a:ext cx="2775596" cy="3654413"/>
          </a:xfrm>
          <a:prstGeom prst="rect">
            <a:avLst/>
          </a:prstGeom>
        </p:spPr>
      </p:pic>
    </p:spTree>
    <p:extLst>
      <p:ext uri="{BB962C8B-B14F-4D97-AF65-F5344CB8AC3E}">
        <p14:creationId xmlns:p14="http://schemas.microsoft.com/office/powerpoint/2010/main" val="28123823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248">
        <p15:prstTrans prst="fracture"/>
      </p:transition>
    </mc:Choice>
    <mc:Fallback>
      <p:transition spd="slow" advTm="20248">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4|2.2|2.6|3.9"/>
</p:tagLst>
</file>

<file path=ppt/tags/tag2.xml><?xml version="1.0" encoding="utf-8"?>
<p:tagLst xmlns:a="http://schemas.openxmlformats.org/drawingml/2006/main" xmlns:r="http://schemas.openxmlformats.org/officeDocument/2006/relationships" xmlns:p="http://schemas.openxmlformats.org/presentationml/2006/main">
  <p:tag name="TIMING" val="|2.8|7|4.2|5.1"/>
</p:tagLst>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Template_CA - v3" id="{05BEC7B3-9C4F-4697-9BCB-CF8E9EC8EB39}" vid="{BBA0308C-16F9-454C-BD0F-1B17E2C0FD4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Presentation.potx" id="{56FA722C-F846-4CAB-B731-AD623A5E3E2F}" vid="{D64B6417-52F1-44C8-A69F-2D9066A046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49A191-EC8C-4AA6-9C64-D32B5F047436}">
  <ds:schemaRefs>
    <ds:schemaRef ds:uri="fb0879af-3eba-417a-a55a-ffe6dcd6ca77"/>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A4148EB-7DAD-48FA-A275-D42F48043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651</Words>
  <Application>Microsoft Office PowerPoint</Application>
  <PresentationFormat>Widescreen</PresentationFormat>
  <Paragraphs>91</Paragraphs>
  <Slides>26</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Calibri Light</vt:lpstr>
      <vt:lpstr>Corbel</vt:lpstr>
      <vt:lpstr>Franklin Gothic Book</vt:lpstr>
      <vt:lpstr>Segoe UI</vt:lpstr>
      <vt:lpstr>Office Theme</vt:lpstr>
      <vt:lpstr>1_Office Theme</vt:lpstr>
      <vt:lpstr>LET THE GAMES BEGIN: An Evaluation of Gamification for Health Informatics Students</vt:lpstr>
      <vt:lpstr>LET THE GAMES BEGIN: An Evaluation of Gamification for Health Informatics Students</vt:lpstr>
      <vt:lpstr>Annotated Bibliography</vt:lpstr>
      <vt:lpstr> </vt:lpstr>
      <vt:lpstr>FRAMEWORK: Learning Theory &amp; Games Theory</vt:lpstr>
      <vt:lpstr>Knowles’ Andragogy</vt:lpstr>
      <vt:lpstr>PowerPoint Presentation</vt:lpstr>
      <vt:lpstr>PowerPoint Presentation</vt:lpstr>
      <vt:lpstr>Game Theory</vt:lpstr>
      <vt:lpstr>Motivation: “A key concept of game play is motivation” (Kapp, 2012).</vt:lpstr>
      <vt:lpstr>Welcome to Health Informatics 101</vt:lpstr>
      <vt:lpstr>According to the U.S. Bureau of Labor Statistics (2010)   10 of the top 20 occupations with the fastest growth are in healthcare.</vt:lpstr>
      <vt:lpstr>Health Informatics Consultant.  Health Informatics Director.  Nursing Informatics Specialist.  Chief Medical Information Officer.  Electronic Medical Record Keeper.</vt:lpstr>
      <vt:lpstr>Results</vt:lpstr>
      <vt:lpstr>PowerPoint Presentation</vt:lpstr>
      <vt:lpstr>PowerPoint Presentation</vt:lpstr>
      <vt:lpstr>Novel Curriculum</vt:lpstr>
      <vt:lpstr>Technical Communication </vt:lpstr>
      <vt:lpstr>Discussion</vt:lpstr>
      <vt:lpstr>Implications </vt:lpstr>
      <vt:lpstr>Limitations </vt:lpstr>
      <vt:lpstr>PowerPoint Presentation</vt:lpstr>
      <vt:lpstr>PowerPoint Presentation</vt:lpstr>
      <vt:lpstr>Conclusion </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2018-12-03T10:09:22Z</dcterms:created>
  <dcterms:modified xsi:type="dcterms:W3CDTF">2019-03-22T03:41:10Z</dcterms:modified>
</cp:coreProperties>
</file>